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95" r:id="rId2"/>
    <p:sldId id="620" r:id="rId3"/>
    <p:sldId id="621" r:id="rId4"/>
    <p:sldId id="618" r:id="rId5"/>
    <p:sldId id="619" r:id="rId6"/>
    <p:sldId id="622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sar Kapyatov" initials="AK" lastIdx="1" clrIdx="0"/>
  <p:cmAuthor id="2" name="Дастан Умирбаев" initials="ДУ" lastIdx="1" clrIdx="1">
    <p:extLst>
      <p:ext uri="{19B8F6BF-5375-455C-9EA6-DF929625EA0E}">
        <p15:presenceInfo xmlns:p15="http://schemas.microsoft.com/office/powerpoint/2012/main" userId="S-1-5-21-284302003-2453383197-3833240302-28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63C5"/>
    <a:srgbClr val="002F8E"/>
    <a:srgbClr val="1C69D5"/>
    <a:srgbClr val="FFF5D9"/>
    <a:srgbClr val="185ABA"/>
    <a:srgbClr val="1AA4BE"/>
    <a:srgbClr val="003CF6"/>
    <a:srgbClr val="35A9AE"/>
    <a:srgbClr val="FCFDFE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5455" autoAdjust="0"/>
  </p:normalViewPr>
  <p:slideViewPr>
    <p:cSldViewPr snapToGrid="0">
      <p:cViewPr varScale="1">
        <p:scale>
          <a:sx n="117" d="100"/>
          <a:sy n="117" d="100"/>
        </p:scale>
        <p:origin x="846" y="84"/>
      </p:cViewPr>
      <p:guideLst>
        <p:guide orient="horz" pos="213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commentAuthors" Target="commentAuthors.xml" /><Relationship Id="rId4" Type="http://schemas.openxmlformats.org/officeDocument/2006/relationships/slide" Target="slides/slide3.xml" /><Relationship Id="rId9" Type="http://schemas.openxmlformats.org/officeDocument/2006/relationships/handoutMaster" Target="handoutMasters/handoutMaster1.xml" /><Relationship Id="rId14" Type="http://schemas.openxmlformats.org/officeDocument/2006/relationships/tableStyles" Target="tableStyles.xml" 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184" cy="497599"/>
          </a:xfrm>
          <a:prstGeom prst="rect">
            <a:avLst/>
          </a:prstGeom>
        </p:spPr>
        <p:txBody>
          <a:bodyPr vert="horz" lIns="91248" tIns="45624" rIns="91248" bIns="4562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907" y="2"/>
            <a:ext cx="2945184" cy="497599"/>
          </a:xfrm>
          <a:prstGeom prst="rect">
            <a:avLst/>
          </a:prstGeom>
        </p:spPr>
        <p:txBody>
          <a:bodyPr vert="horz" lIns="91248" tIns="45624" rIns="91248" bIns="45624" rtlCol="0"/>
          <a:lstStyle>
            <a:lvl1pPr algn="r">
              <a:defRPr sz="1200"/>
            </a:lvl1pPr>
          </a:lstStyle>
          <a:p>
            <a:fld id="{669DC3AC-CB91-498C-9628-6970CAA12C8D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040"/>
            <a:ext cx="2945184" cy="497599"/>
          </a:xfrm>
          <a:prstGeom prst="rect">
            <a:avLst/>
          </a:prstGeom>
        </p:spPr>
        <p:txBody>
          <a:bodyPr vert="horz" lIns="91248" tIns="45624" rIns="91248" bIns="4562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907" y="9429040"/>
            <a:ext cx="2945184" cy="497599"/>
          </a:xfrm>
          <a:prstGeom prst="rect">
            <a:avLst/>
          </a:prstGeom>
        </p:spPr>
        <p:txBody>
          <a:bodyPr vert="horz" lIns="91248" tIns="45624" rIns="91248" bIns="45624" rtlCol="0" anchor="b"/>
          <a:lstStyle>
            <a:lvl1pPr algn="r">
              <a:defRPr sz="1200"/>
            </a:lvl1pPr>
          </a:lstStyle>
          <a:p>
            <a:fld id="{5B0933E3-4F26-49FF-AB8C-7E29FA2F01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975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05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8055"/>
          </a:xfrm>
          <a:prstGeom prst="rect">
            <a:avLst/>
          </a:prstGeom>
        </p:spPr>
        <p:txBody>
          <a:bodyPr vert="horz" lIns="90992" tIns="45497" rIns="90992" bIns="45497" rtlCol="0"/>
          <a:lstStyle>
            <a:lvl1pPr algn="r">
              <a:defRPr sz="1200"/>
            </a:lvl1pPr>
          </a:lstStyle>
          <a:p>
            <a:fld id="{44ACFC86-6354-4355-9671-50EC5C85C085}" type="datetimeFigureOut">
              <a:rPr lang="ru-RU" smtClean="0"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7" rIns="90992" bIns="4549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0992" tIns="45497" rIns="90992" bIns="4549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4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4"/>
          </a:xfrm>
          <a:prstGeom prst="rect">
            <a:avLst/>
          </a:prstGeom>
        </p:spPr>
        <p:txBody>
          <a:bodyPr vert="horz" lIns="90992" tIns="45497" rIns="90992" bIns="45497" rtlCol="0" anchor="b"/>
          <a:lstStyle>
            <a:lvl1pPr algn="r">
              <a:defRPr sz="1200"/>
            </a:lvl1pPr>
          </a:lstStyle>
          <a:p>
            <a:fld id="{4F24050F-A271-4921-9454-B39A42346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04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63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C006-0F2D-4248-8FDF-A4B57EF8A4AE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89173-6B20-4D62-A630-5DBF20B8E2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83182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2236587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Коне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2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F0992-3221-401B-ACBB-9383574F91AA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7A03D-2B07-493C-91EA-3145C93517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22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5" Type="http://schemas.openxmlformats.org/officeDocument/2006/relationships/theme" Target="../theme/theme1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1AD20-13B0-4EC5-98A5-366280239997}" type="datetime1">
              <a:rPr lang="ru-RU" smtClean="0"/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89173-6B20-4D62-A630-5DBF20B8E2E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289128B-A235-45E8-B45C-2D2BE0816A91}"/>
              </a:ext>
            </a:extLst>
          </p:cNvPr>
          <p:cNvSpPr/>
          <p:nvPr userDrawn="1"/>
        </p:nvSpPr>
        <p:spPr>
          <a:xfrm>
            <a:off x="11734801" y="6654801"/>
            <a:ext cx="457200" cy="203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/>
            <a:fld id="{DD7A5684-EDC1-4BA5-A61F-CC11A9D59518}" type="slidenum">
              <a:rPr lang="ru-RU" altLang="ru-RU" sz="900" b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ru-RU" altLang="ru-RU" sz="900" b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82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</p:sldLayoutIdLst>
  <p:transition spd="slow">
    <p:push dir="u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3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5.png" /><Relationship Id="rId4" Type="http://schemas.openxmlformats.org/officeDocument/2006/relationships/image" Target="../media/image4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0.png" /><Relationship Id="rId5" Type="http://schemas.openxmlformats.org/officeDocument/2006/relationships/image" Target="../media/image9.png" /><Relationship Id="rId4" Type="http://schemas.openxmlformats.org/officeDocument/2006/relationships/image" Target="../media/image8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 /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13.emf" /><Relationship Id="rId5" Type="http://schemas.openxmlformats.org/officeDocument/2006/relationships/oleObject" Target="../embeddings/oleObject2.bin" /><Relationship Id="rId4" Type="http://schemas.openxmlformats.org/officeDocument/2006/relationships/image" Target="../media/image12.emf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 /><Relationship Id="rId2" Type="http://schemas.openxmlformats.org/officeDocument/2006/relationships/oleObject" Target="../embeddings/oleObject3.bin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11.png" /><Relationship Id="rId4" Type="http://schemas.openxmlformats.org/officeDocument/2006/relationships/image" Target="../media/image15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 /><Relationship Id="rId7" Type="http://schemas.openxmlformats.org/officeDocument/2006/relationships/image" Target="../media/image21.png" /><Relationship Id="rId2" Type="http://schemas.openxmlformats.org/officeDocument/2006/relationships/image" Target="../media/image16.png" /><Relationship Id="rId1" Type="http://schemas.openxmlformats.org/officeDocument/2006/relationships/slideLayout" Target="../slideLayouts/slideLayout4.xml" /><Relationship Id="rId6" Type="http://schemas.openxmlformats.org/officeDocument/2006/relationships/image" Target="../media/image20.png" /><Relationship Id="rId5" Type="http://schemas.openxmlformats.org/officeDocument/2006/relationships/image" Target="../media/image19.png" /><Relationship Id="rId4" Type="http://schemas.openxmlformats.org/officeDocument/2006/relationships/image" Target="../media/image1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2543695" cy="6858000"/>
          </a:xfrm>
          <a:prstGeom prst="rect">
            <a:avLst/>
          </a:prstGeom>
          <a:solidFill>
            <a:srgbClr val="1C69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/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FB7E02FC-7317-4ED5-A659-C5FCCDECC0B2}"/>
              </a:ext>
            </a:extLst>
          </p:cNvPr>
          <p:cNvGrpSpPr/>
          <p:nvPr/>
        </p:nvGrpSpPr>
        <p:grpSpPr>
          <a:xfrm rot="16200000">
            <a:off x="-1465364" y="2555179"/>
            <a:ext cx="5469778" cy="1241616"/>
            <a:chOff x="6913247" y="5262784"/>
            <a:chExt cx="4914894" cy="1295403"/>
          </a:xfrm>
          <a:solidFill>
            <a:schemeClr val="bg1"/>
          </a:solidFill>
        </p:grpSpPr>
        <p:grpSp>
          <p:nvGrpSpPr>
            <p:cNvPr id="29" name="Группа 21">
              <a:extLst>
                <a:ext uri="{FF2B5EF4-FFF2-40B4-BE49-F238E27FC236}">
                  <a16:creationId xmlns:a16="http://schemas.microsoft.com/office/drawing/2014/main" id="{FB78115B-C6A5-41E0-932C-34DB86D9E816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6887845" y="5288186"/>
              <a:ext cx="1295402" cy="1244598"/>
              <a:chOff x="464266" y="2731227"/>
              <a:chExt cx="970345" cy="932948"/>
            </a:xfrm>
            <a:grpFill/>
          </p:grpSpPr>
          <p:sp>
            <p:nvSpPr>
              <p:cNvPr id="39" name="Graphic 1">
                <a:extLst>
                  <a:ext uri="{FF2B5EF4-FFF2-40B4-BE49-F238E27FC236}">
                    <a16:creationId xmlns:a16="http://schemas.microsoft.com/office/drawing/2014/main" id="{E90D109E-C172-40AE-BFF7-646FF506EE35}"/>
                  </a:ext>
                </a:extLst>
              </p:cNvPr>
              <p:cNvSpPr/>
              <p:nvPr/>
            </p:nvSpPr>
            <p:spPr>
              <a:xfrm>
                <a:off x="464266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40" name="Graphic 1">
                <a:extLst>
                  <a:ext uri="{FF2B5EF4-FFF2-40B4-BE49-F238E27FC236}">
                    <a16:creationId xmlns:a16="http://schemas.microsoft.com/office/drawing/2014/main" id="{AFE94FE4-BB04-491E-8783-4E416C2D1168}"/>
                  </a:ext>
                </a:extLst>
              </p:cNvPr>
              <p:cNvSpPr/>
              <p:nvPr/>
            </p:nvSpPr>
            <p:spPr>
              <a:xfrm>
                <a:off x="949438" y="273122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41" name="Graphic 1">
                <a:extLst>
                  <a:ext uri="{FF2B5EF4-FFF2-40B4-BE49-F238E27FC236}">
                    <a16:creationId xmlns:a16="http://schemas.microsoft.com/office/drawing/2014/main" id="{4D7FE1F4-DA79-4BEA-B68D-8ED6A3859731}"/>
                  </a:ext>
                </a:extLst>
              </p:cNvPr>
              <p:cNvSpPr/>
              <p:nvPr/>
            </p:nvSpPr>
            <p:spPr>
              <a:xfrm>
                <a:off x="464266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42" name="Graphic 1">
                <a:extLst>
                  <a:ext uri="{FF2B5EF4-FFF2-40B4-BE49-F238E27FC236}">
                    <a16:creationId xmlns:a16="http://schemas.microsoft.com/office/drawing/2014/main" id="{810D097D-B676-4253-A13E-CF1825774DEC}"/>
                  </a:ext>
                </a:extLst>
              </p:cNvPr>
              <p:cNvSpPr/>
              <p:nvPr/>
            </p:nvSpPr>
            <p:spPr>
              <a:xfrm>
                <a:off x="949439" y="318976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  <p:grpSp>
          <p:nvGrpSpPr>
            <p:cNvPr id="30" name="Группа 21">
              <a:extLst>
                <a:ext uri="{FF2B5EF4-FFF2-40B4-BE49-F238E27FC236}">
                  <a16:creationId xmlns:a16="http://schemas.microsoft.com/office/drawing/2014/main" id="{6014815E-13DD-442D-9A34-1CADCC0BFB59}"/>
                </a:ext>
              </a:extLst>
            </p:cNvPr>
            <p:cNvGrpSpPr>
              <a:grpSpLocks/>
            </p:cNvGrpSpPr>
            <p:nvPr/>
          </p:nvGrpSpPr>
          <p:grpSpPr bwMode="auto">
            <a:xfrm rot="16200000">
              <a:off x="10558143" y="5288189"/>
              <a:ext cx="1295400" cy="1244596"/>
              <a:chOff x="464266" y="3648309"/>
              <a:chExt cx="970344" cy="932946"/>
            </a:xfrm>
            <a:grpFill/>
          </p:grpSpPr>
          <p:sp>
            <p:nvSpPr>
              <p:cNvPr id="35" name="Graphic 1">
                <a:extLst>
                  <a:ext uri="{FF2B5EF4-FFF2-40B4-BE49-F238E27FC236}">
                    <a16:creationId xmlns:a16="http://schemas.microsoft.com/office/drawing/2014/main" id="{F44172F0-E8A3-40B5-85FD-6C52A49A326B}"/>
                  </a:ext>
                </a:extLst>
              </p:cNvPr>
              <p:cNvSpPr/>
              <p:nvPr/>
            </p:nvSpPr>
            <p:spPr>
              <a:xfrm>
                <a:off x="464266" y="3648309"/>
                <a:ext cx="485172" cy="474407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6" name="Graphic 1">
                <a:extLst>
                  <a:ext uri="{FF2B5EF4-FFF2-40B4-BE49-F238E27FC236}">
                    <a16:creationId xmlns:a16="http://schemas.microsoft.com/office/drawing/2014/main" id="{D4735F7C-4CA0-4BEE-B329-B8CA1799A416}"/>
                  </a:ext>
                </a:extLst>
              </p:cNvPr>
              <p:cNvSpPr/>
              <p:nvPr/>
            </p:nvSpPr>
            <p:spPr>
              <a:xfrm>
                <a:off x="949438" y="3648309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7" name="Graphic 1">
                <a:extLst>
                  <a:ext uri="{FF2B5EF4-FFF2-40B4-BE49-F238E27FC236}">
                    <a16:creationId xmlns:a16="http://schemas.microsoft.com/office/drawing/2014/main" id="{31A71428-443D-462F-98F8-A3E2FA43706A}"/>
                  </a:ext>
                </a:extLst>
              </p:cNvPr>
              <p:cNvSpPr/>
              <p:nvPr/>
            </p:nvSpPr>
            <p:spPr>
              <a:xfrm>
                <a:off x="464266" y="4106847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  <p:sp>
            <p:nvSpPr>
              <p:cNvPr id="38" name="Graphic 1">
                <a:extLst>
                  <a:ext uri="{FF2B5EF4-FFF2-40B4-BE49-F238E27FC236}">
                    <a16:creationId xmlns:a16="http://schemas.microsoft.com/office/drawing/2014/main" id="{DFF7CE6A-1D77-4201-B276-98D34E81D1CD}"/>
                  </a:ext>
                </a:extLst>
              </p:cNvPr>
              <p:cNvSpPr/>
              <p:nvPr/>
            </p:nvSpPr>
            <p:spPr>
              <a:xfrm>
                <a:off x="949437" y="4106846"/>
                <a:ext cx="485172" cy="474408"/>
              </a:xfrm>
              <a:custGeom>
                <a:avLst/>
                <a:gdLst>
                  <a:gd name="connsiteX0" fmla="*/ 374047 w 781050"/>
                  <a:gd name="connsiteY0" fmla="*/ 392716 h 781050"/>
                  <a:gd name="connsiteX1" fmla="*/ 278130 w 781050"/>
                  <a:gd name="connsiteY1" fmla="*/ 366617 h 781050"/>
                  <a:gd name="connsiteX2" fmla="*/ 260604 w 781050"/>
                  <a:gd name="connsiteY2" fmla="*/ 295561 h 781050"/>
                  <a:gd name="connsiteX3" fmla="*/ 200597 w 781050"/>
                  <a:gd name="connsiteY3" fmla="*/ 336709 h 781050"/>
                  <a:gd name="connsiteX4" fmla="*/ 226028 w 781050"/>
                  <a:gd name="connsiteY4" fmla="*/ 301847 h 781050"/>
                  <a:gd name="connsiteX5" fmla="*/ 193643 w 781050"/>
                  <a:gd name="connsiteY5" fmla="*/ 228600 h 781050"/>
                  <a:gd name="connsiteX6" fmla="*/ 91726 w 781050"/>
                  <a:gd name="connsiteY6" fmla="*/ 218313 h 781050"/>
                  <a:gd name="connsiteX7" fmla="*/ 95155 w 781050"/>
                  <a:gd name="connsiteY7" fmla="*/ 285369 h 781050"/>
                  <a:gd name="connsiteX8" fmla="*/ 141637 w 781050"/>
                  <a:gd name="connsiteY8" fmla="*/ 291275 h 781050"/>
                  <a:gd name="connsiteX9" fmla="*/ 150019 w 781050"/>
                  <a:gd name="connsiteY9" fmla="*/ 267367 h 781050"/>
                  <a:gd name="connsiteX10" fmla="*/ 169831 w 781050"/>
                  <a:gd name="connsiteY10" fmla="*/ 266033 h 781050"/>
                  <a:gd name="connsiteX11" fmla="*/ 160020 w 781050"/>
                  <a:gd name="connsiteY11" fmla="*/ 307181 h 781050"/>
                  <a:gd name="connsiteX12" fmla="*/ 80010 w 781050"/>
                  <a:gd name="connsiteY12" fmla="*/ 299752 h 781050"/>
                  <a:gd name="connsiteX13" fmla="*/ 75438 w 781050"/>
                  <a:gd name="connsiteY13" fmla="*/ 202787 h 781050"/>
                  <a:gd name="connsiteX14" fmla="*/ 139351 w 781050"/>
                  <a:gd name="connsiteY14" fmla="*/ 174974 h 781050"/>
                  <a:gd name="connsiteX15" fmla="*/ 81820 w 781050"/>
                  <a:gd name="connsiteY15" fmla="*/ 137732 h 781050"/>
                  <a:gd name="connsiteX16" fmla="*/ 30671 w 781050"/>
                  <a:gd name="connsiteY16" fmla="*/ 121253 h 781050"/>
                  <a:gd name="connsiteX17" fmla="*/ 76867 w 781050"/>
                  <a:gd name="connsiteY17" fmla="*/ 109823 h 781050"/>
                  <a:gd name="connsiteX18" fmla="*/ 9620 w 781050"/>
                  <a:gd name="connsiteY18" fmla="*/ 7144 h 781050"/>
                  <a:gd name="connsiteX19" fmla="*/ 112014 w 781050"/>
                  <a:gd name="connsiteY19" fmla="*/ 74200 h 781050"/>
                  <a:gd name="connsiteX20" fmla="*/ 123444 w 781050"/>
                  <a:gd name="connsiteY20" fmla="*/ 28004 h 781050"/>
                  <a:gd name="connsiteX21" fmla="*/ 139922 w 781050"/>
                  <a:gd name="connsiteY21" fmla="*/ 79248 h 781050"/>
                  <a:gd name="connsiteX22" fmla="*/ 177165 w 781050"/>
                  <a:gd name="connsiteY22" fmla="*/ 136779 h 781050"/>
                  <a:gd name="connsiteX23" fmla="*/ 204978 w 781050"/>
                  <a:gd name="connsiteY23" fmla="*/ 72866 h 781050"/>
                  <a:gd name="connsiteX24" fmla="*/ 301943 w 781050"/>
                  <a:gd name="connsiteY24" fmla="*/ 77438 h 781050"/>
                  <a:gd name="connsiteX25" fmla="*/ 309372 w 781050"/>
                  <a:gd name="connsiteY25" fmla="*/ 157353 h 781050"/>
                  <a:gd name="connsiteX26" fmla="*/ 268224 w 781050"/>
                  <a:gd name="connsiteY26" fmla="*/ 167164 h 781050"/>
                  <a:gd name="connsiteX27" fmla="*/ 269558 w 781050"/>
                  <a:gd name="connsiteY27" fmla="*/ 147352 h 781050"/>
                  <a:gd name="connsiteX28" fmla="*/ 293465 w 781050"/>
                  <a:gd name="connsiteY28" fmla="*/ 138970 h 781050"/>
                  <a:gd name="connsiteX29" fmla="*/ 287560 w 781050"/>
                  <a:gd name="connsiteY29" fmla="*/ 92488 h 781050"/>
                  <a:gd name="connsiteX30" fmla="*/ 220504 w 781050"/>
                  <a:gd name="connsiteY30" fmla="*/ 89059 h 781050"/>
                  <a:gd name="connsiteX31" fmla="*/ 230791 w 781050"/>
                  <a:gd name="connsiteY31" fmla="*/ 190976 h 781050"/>
                  <a:gd name="connsiteX32" fmla="*/ 304038 w 781050"/>
                  <a:gd name="connsiteY32" fmla="*/ 223266 h 781050"/>
                  <a:gd name="connsiteX33" fmla="*/ 338900 w 781050"/>
                  <a:gd name="connsiteY33" fmla="*/ 197930 h 781050"/>
                  <a:gd name="connsiteX34" fmla="*/ 297752 w 781050"/>
                  <a:gd name="connsiteY34" fmla="*/ 257937 h 781050"/>
                  <a:gd name="connsiteX35" fmla="*/ 368808 w 781050"/>
                  <a:gd name="connsiteY35" fmla="*/ 275463 h 781050"/>
                  <a:gd name="connsiteX36" fmla="*/ 394907 w 781050"/>
                  <a:gd name="connsiteY36" fmla="*/ 373856 h 781050"/>
                  <a:gd name="connsiteX37" fmla="*/ 421005 w 781050"/>
                  <a:gd name="connsiteY37" fmla="*/ 277940 h 781050"/>
                  <a:gd name="connsiteX38" fmla="*/ 492062 w 781050"/>
                  <a:gd name="connsiteY38" fmla="*/ 260414 h 781050"/>
                  <a:gd name="connsiteX39" fmla="*/ 450914 w 781050"/>
                  <a:gd name="connsiteY39" fmla="*/ 200406 h 781050"/>
                  <a:gd name="connsiteX40" fmla="*/ 485775 w 781050"/>
                  <a:gd name="connsiteY40" fmla="*/ 225838 h 781050"/>
                  <a:gd name="connsiteX41" fmla="*/ 559022 w 781050"/>
                  <a:gd name="connsiteY41" fmla="*/ 193548 h 781050"/>
                  <a:gd name="connsiteX42" fmla="*/ 569309 w 781050"/>
                  <a:gd name="connsiteY42" fmla="*/ 91631 h 781050"/>
                  <a:gd name="connsiteX43" fmla="*/ 502253 w 781050"/>
                  <a:gd name="connsiteY43" fmla="*/ 95059 h 781050"/>
                  <a:gd name="connsiteX44" fmla="*/ 496348 w 781050"/>
                  <a:gd name="connsiteY44" fmla="*/ 141542 h 781050"/>
                  <a:gd name="connsiteX45" fmla="*/ 520256 w 781050"/>
                  <a:gd name="connsiteY45" fmla="*/ 149924 h 781050"/>
                  <a:gd name="connsiteX46" fmla="*/ 521589 w 781050"/>
                  <a:gd name="connsiteY46" fmla="*/ 169736 h 781050"/>
                  <a:gd name="connsiteX47" fmla="*/ 480441 w 781050"/>
                  <a:gd name="connsiteY47" fmla="*/ 159925 h 781050"/>
                  <a:gd name="connsiteX48" fmla="*/ 487871 w 781050"/>
                  <a:gd name="connsiteY48" fmla="*/ 79915 h 781050"/>
                  <a:gd name="connsiteX49" fmla="*/ 584835 w 781050"/>
                  <a:gd name="connsiteY49" fmla="*/ 75343 h 781050"/>
                  <a:gd name="connsiteX50" fmla="*/ 612648 w 781050"/>
                  <a:gd name="connsiteY50" fmla="*/ 139160 h 781050"/>
                  <a:gd name="connsiteX51" fmla="*/ 649891 w 781050"/>
                  <a:gd name="connsiteY51" fmla="*/ 81629 h 781050"/>
                  <a:gd name="connsiteX52" fmla="*/ 666369 w 781050"/>
                  <a:gd name="connsiteY52" fmla="*/ 30385 h 781050"/>
                  <a:gd name="connsiteX53" fmla="*/ 677799 w 781050"/>
                  <a:gd name="connsiteY53" fmla="*/ 76581 h 781050"/>
                  <a:gd name="connsiteX54" fmla="*/ 780193 w 781050"/>
                  <a:gd name="connsiteY54" fmla="*/ 9525 h 781050"/>
                  <a:gd name="connsiteX55" fmla="*/ 713137 w 781050"/>
                  <a:gd name="connsiteY55" fmla="*/ 111919 h 781050"/>
                  <a:gd name="connsiteX56" fmla="*/ 759333 w 781050"/>
                  <a:gd name="connsiteY56" fmla="*/ 123349 h 781050"/>
                  <a:gd name="connsiteX57" fmla="*/ 708184 w 781050"/>
                  <a:gd name="connsiteY57" fmla="*/ 139827 h 781050"/>
                  <a:gd name="connsiteX58" fmla="*/ 650653 w 781050"/>
                  <a:gd name="connsiteY58" fmla="*/ 177070 h 781050"/>
                  <a:gd name="connsiteX59" fmla="*/ 714565 w 781050"/>
                  <a:gd name="connsiteY59" fmla="*/ 204883 h 781050"/>
                  <a:gd name="connsiteX60" fmla="*/ 709994 w 781050"/>
                  <a:gd name="connsiteY60" fmla="*/ 301847 h 781050"/>
                  <a:gd name="connsiteX61" fmla="*/ 630079 w 781050"/>
                  <a:gd name="connsiteY61" fmla="*/ 309277 h 781050"/>
                  <a:gd name="connsiteX62" fmla="*/ 620268 w 781050"/>
                  <a:gd name="connsiteY62" fmla="*/ 268129 h 781050"/>
                  <a:gd name="connsiteX63" fmla="*/ 640080 w 781050"/>
                  <a:gd name="connsiteY63" fmla="*/ 269462 h 781050"/>
                  <a:gd name="connsiteX64" fmla="*/ 648462 w 781050"/>
                  <a:gd name="connsiteY64" fmla="*/ 293370 h 781050"/>
                  <a:gd name="connsiteX65" fmla="*/ 694944 w 781050"/>
                  <a:gd name="connsiteY65" fmla="*/ 287465 h 781050"/>
                  <a:gd name="connsiteX66" fmla="*/ 698373 w 781050"/>
                  <a:gd name="connsiteY66" fmla="*/ 220409 h 781050"/>
                  <a:gd name="connsiteX67" fmla="*/ 596456 w 781050"/>
                  <a:gd name="connsiteY67" fmla="*/ 230696 h 781050"/>
                  <a:gd name="connsiteX68" fmla="*/ 564166 w 781050"/>
                  <a:gd name="connsiteY68" fmla="*/ 303943 h 781050"/>
                  <a:gd name="connsiteX69" fmla="*/ 589598 w 781050"/>
                  <a:gd name="connsiteY69" fmla="*/ 338804 h 781050"/>
                  <a:gd name="connsiteX70" fmla="*/ 529590 w 781050"/>
                  <a:gd name="connsiteY70" fmla="*/ 297656 h 781050"/>
                  <a:gd name="connsiteX71" fmla="*/ 512064 w 781050"/>
                  <a:gd name="connsiteY71" fmla="*/ 368713 h 781050"/>
                  <a:gd name="connsiteX72" fmla="*/ 413671 w 781050"/>
                  <a:gd name="connsiteY72" fmla="*/ 394811 h 781050"/>
                  <a:gd name="connsiteX73" fmla="*/ 509588 w 781050"/>
                  <a:gd name="connsiteY73" fmla="*/ 420910 h 781050"/>
                  <a:gd name="connsiteX74" fmla="*/ 527114 w 781050"/>
                  <a:gd name="connsiteY74" fmla="*/ 491966 h 781050"/>
                  <a:gd name="connsiteX75" fmla="*/ 587216 w 781050"/>
                  <a:gd name="connsiteY75" fmla="*/ 450818 h 781050"/>
                  <a:gd name="connsiteX76" fmla="*/ 561785 w 781050"/>
                  <a:gd name="connsiteY76" fmla="*/ 485680 h 781050"/>
                  <a:gd name="connsiteX77" fmla="*/ 594170 w 781050"/>
                  <a:gd name="connsiteY77" fmla="*/ 558927 h 781050"/>
                  <a:gd name="connsiteX78" fmla="*/ 696087 w 781050"/>
                  <a:gd name="connsiteY78" fmla="*/ 569214 h 781050"/>
                  <a:gd name="connsiteX79" fmla="*/ 692658 w 781050"/>
                  <a:gd name="connsiteY79" fmla="*/ 502158 h 781050"/>
                  <a:gd name="connsiteX80" fmla="*/ 646176 w 781050"/>
                  <a:gd name="connsiteY80" fmla="*/ 496253 h 781050"/>
                  <a:gd name="connsiteX81" fmla="*/ 637794 w 781050"/>
                  <a:gd name="connsiteY81" fmla="*/ 520160 h 781050"/>
                  <a:gd name="connsiteX82" fmla="*/ 617982 w 781050"/>
                  <a:gd name="connsiteY82" fmla="*/ 521494 h 781050"/>
                  <a:gd name="connsiteX83" fmla="*/ 627793 w 781050"/>
                  <a:gd name="connsiteY83" fmla="*/ 480346 h 781050"/>
                  <a:gd name="connsiteX84" fmla="*/ 707803 w 781050"/>
                  <a:gd name="connsiteY84" fmla="*/ 487680 h 781050"/>
                  <a:gd name="connsiteX85" fmla="*/ 712375 w 781050"/>
                  <a:gd name="connsiteY85" fmla="*/ 584645 h 781050"/>
                  <a:gd name="connsiteX86" fmla="*/ 648462 w 781050"/>
                  <a:gd name="connsiteY86" fmla="*/ 612458 h 781050"/>
                  <a:gd name="connsiteX87" fmla="*/ 705993 w 781050"/>
                  <a:gd name="connsiteY87" fmla="*/ 649700 h 781050"/>
                  <a:gd name="connsiteX88" fmla="*/ 757142 w 781050"/>
                  <a:gd name="connsiteY88" fmla="*/ 666179 h 781050"/>
                  <a:gd name="connsiteX89" fmla="*/ 710946 w 781050"/>
                  <a:gd name="connsiteY89" fmla="*/ 677704 h 781050"/>
                  <a:gd name="connsiteX90" fmla="*/ 778002 w 781050"/>
                  <a:gd name="connsiteY90" fmla="*/ 780098 h 781050"/>
                  <a:gd name="connsiteX91" fmla="*/ 675608 w 781050"/>
                  <a:gd name="connsiteY91" fmla="*/ 713042 h 781050"/>
                  <a:gd name="connsiteX92" fmla="*/ 664178 w 781050"/>
                  <a:gd name="connsiteY92" fmla="*/ 759238 h 781050"/>
                  <a:gd name="connsiteX93" fmla="*/ 647700 w 781050"/>
                  <a:gd name="connsiteY93" fmla="*/ 708088 h 781050"/>
                  <a:gd name="connsiteX94" fmla="*/ 610457 w 781050"/>
                  <a:gd name="connsiteY94" fmla="*/ 650558 h 781050"/>
                  <a:gd name="connsiteX95" fmla="*/ 582644 w 781050"/>
                  <a:gd name="connsiteY95" fmla="*/ 714470 h 781050"/>
                  <a:gd name="connsiteX96" fmla="*/ 485680 w 781050"/>
                  <a:gd name="connsiteY96" fmla="*/ 709898 h 781050"/>
                  <a:gd name="connsiteX97" fmla="*/ 478346 w 781050"/>
                  <a:gd name="connsiteY97" fmla="*/ 629984 h 781050"/>
                  <a:gd name="connsiteX98" fmla="*/ 519494 w 781050"/>
                  <a:gd name="connsiteY98" fmla="*/ 620078 h 781050"/>
                  <a:gd name="connsiteX99" fmla="*/ 518160 w 781050"/>
                  <a:gd name="connsiteY99" fmla="*/ 639890 h 781050"/>
                  <a:gd name="connsiteX100" fmla="*/ 494252 w 781050"/>
                  <a:gd name="connsiteY100" fmla="*/ 648272 h 781050"/>
                  <a:gd name="connsiteX101" fmla="*/ 500158 w 781050"/>
                  <a:gd name="connsiteY101" fmla="*/ 694754 h 781050"/>
                  <a:gd name="connsiteX102" fmla="*/ 567214 w 781050"/>
                  <a:gd name="connsiteY102" fmla="*/ 698183 h 781050"/>
                  <a:gd name="connsiteX103" fmla="*/ 556927 w 781050"/>
                  <a:gd name="connsiteY103" fmla="*/ 596265 h 781050"/>
                  <a:gd name="connsiteX104" fmla="*/ 483680 w 781050"/>
                  <a:gd name="connsiteY104" fmla="*/ 563975 h 781050"/>
                  <a:gd name="connsiteX105" fmla="*/ 448818 w 781050"/>
                  <a:gd name="connsiteY105" fmla="*/ 589407 h 781050"/>
                  <a:gd name="connsiteX106" fmla="*/ 489966 w 781050"/>
                  <a:gd name="connsiteY106" fmla="*/ 529400 h 781050"/>
                  <a:gd name="connsiteX107" fmla="*/ 418910 w 781050"/>
                  <a:gd name="connsiteY107" fmla="*/ 511874 h 781050"/>
                  <a:gd name="connsiteX108" fmla="*/ 392811 w 781050"/>
                  <a:gd name="connsiteY108" fmla="*/ 413480 h 781050"/>
                  <a:gd name="connsiteX109" fmla="*/ 366713 w 781050"/>
                  <a:gd name="connsiteY109" fmla="*/ 509397 h 781050"/>
                  <a:gd name="connsiteX110" fmla="*/ 295656 w 781050"/>
                  <a:gd name="connsiteY110" fmla="*/ 526923 h 781050"/>
                  <a:gd name="connsiteX111" fmla="*/ 336804 w 781050"/>
                  <a:gd name="connsiteY111" fmla="*/ 586931 h 781050"/>
                  <a:gd name="connsiteX112" fmla="*/ 301943 w 781050"/>
                  <a:gd name="connsiteY112" fmla="*/ 561499 h 781050"/>
                  <a:gd name="connsiteX113" fmla="*/ 228695 w 781050"/>
                  <a:gd name="connsiteY113" fmla="*/ 593789 h 781050"/>
                  <a:gd name="connsiteX114" fmla="*/ 218408 w 781050"/>
                  <a:gd name="connsiteY114" fmla="*/ 695706 h 781050"/>
                  <a:gd name="connsiteX115" fmla="*/ 285464 w 781050"/>
                  <a:gd name="connsiteY115" fmla="*/ 692277 h 781050"/>
                  <a:gd name="connsiteX116" fmla="*/ 291370 w 781050"/>
                  <a:gd name="connsiteY116" fmla="*/ 645795 h 781050"/>
                  <a:gd name="connsiteX117" fmla="*/ 267462 w 781050"/>
                  <a:gd name="connsiteY117" fmla="*/ 637413 h 781050"/>
                  <a:gd name="connsiteX118" fmla="*/ 266129 w 781050"/>
                  <a:gd name="connsiteY118" fmla="*/ 617601 h 781050"/>
                  <a:gd name="connsiteX119" fmla="*/ 307277 w 781050"/>
                  <a:gd name="connsiteY119" fmla="*/ 627412 h 781050"/>
                  <a:gd name="connsiteX120" fmla="*/ 299847 w 781050"/>
                  <a:gd name="connsiteY120" fmla="*/ 707327 h 781050"/>
                  <a:gd name="connsiteX121" fmla="*/ 202883 w 781050"/>
                  <a:gd name="connsiteY121" fmla="*/ 711899 h 781050"/>
                  <a:gd name="connsiteX122" fmla="*/ 175069 w 781050"/>
                  <a:gd name="connsiteY122" fmla="*/ 648081 h 781050"/>
                  <a:gd name="connsiteX123" fmla="*/ 137827 w 781050"/>
                  <a:gd name="connsiteY123" fmla="*/ 705612 h 781050"/>
                  <a:gd name="connsiteX124" fmla="*/ 121349 w 781050"/>
                  <a:gd name="connsiteY124" fmla="*/ 756857 h 781050"/>
                  <a:gd name="connsiteX125" fmla="*/ 109919 w 781050"/>
                  <a:gd name="connsiteY125" fmla="*/ 710660 h 781050"/>
                  <a:gd name="connsiteX126" fmla="*/ 7144 w 781050"/>
                  <a:gd name="connsiteY126" fmla="*/ 778193 h 781050"/>
                  <a:gd name="connsiteX127" fmla="*/ 74200 w 781050"/>
                  <a:gd name="connsiteY127" fmla="*/ 675799 h 781050"/>
                  <a:gd name="connsiteX128" fmla="*/ 28004 w 781050"/>
                  <a:gd name="connsiteY128" fmla="*/ 664369 h 781050"/>
                  <a:gd name="connsiteX129" fmla="*/ 79248 w 781050"/>
                  <a:gd name="connsiteY129" fmla="*/ 647890 h 781050"/>
                  <a:gd name="connsiteX130" fmla="*/ 136779 w 781050"/>
                  <a:gd name="connsiteY130" fmla="*/ 610648 h 781050"/>
                  <a:gd name="connsiteX131" fmla="*/ 72962 w 781050"/>
                  <a:gd name="connsiteY131" fmla="*/ 582835 h 781050"/>
                  <a:gd name="connsiteX132" fmla="*/ 77534 w 781050"/>
                  <a:gd name="connsiteY132" fmla="*/ 485870 h 781050"/>
                  <a:gd name="connsiteX133" fmla="*/ 157544 w 781050"/>
                  <a:gd name="connsiteY133" fmla="*/ 478441 h 781050"/>
                  <a:gd name="connsiteX134" fmla="*/ 167354 w 781050"/>
                  <a:gd name="connsiteY134" fmla="*/ 519589 h 781050"/>
                  <a:gd name="connsiteX135" fmla="*/ 147542 w 781050"/>
                  <a:gd name="connsiteY135" fmla="*/ 518255 h 781050"/>
                  <a:gd name="connsiteX136" fmla="*/ 139160 w 781050"/>
                  <a:gd name="connsiteY136" fmla="*/ 494348 h 781050"/>
                  <a:gd name="connsiteX137" fmla="*/ 92678 w 781050"/>
                  <a:gd name="connsiteY137" fmla="*/ 500253 h 781050"/>
                  <a:gd name="connsiteX138" fmla="*/ 89249 w 781050"/>
                  <a:gd name="connsiteY138" fmla="*/ 567309 h 781050"/>
                  <a:gd name="connsiteX139" fmla="*/ 191167 w 781050"/>
                  <a:gd name="connsiteY139" fmla="*/ 557022 h 781050"/>
                  <a:gd name="connsiteX140" fmla="*/ 223456 w 781050"/>
                  <a:gd name="connsiteY140" fmla="*/ 483775 h 781050"/>
                  <a:gd name="connsiteX141" fmla="*/ 198025 w 781050"/>
                  <a:gd name="connsiteY141" fmla="*/ 448913 h 781050"/>
                  <a:gd name="connsiteX142" fmla="*/ 258128 w 781050"/>
                  <a:gd name="connsiteY142" fmla="*/ 490061 h 781050"/>
                  <a:gd name="connsiteX143" fmla="*/ 275654 w 781050"/>
                  <a:gd name="connsiteY143" fmla="*/ 419005 h 781050"/>
                  <a:gd name="connsiteX144" fmla="*/ 374047 w 781050"/>
                  <a:gd name="connsiteY144" fmla="*/ 392716 h 7810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</a:cxnLst>
                <a:rect l="l" t="t" r="r" b="b"/>
                <a:pathLst>
                  <a:path w="781050" h="781050">
                    <a:moveTo>
                      <a:pt x="374047" y="392716"/>
                    </a:moveTo>
                    <a:cubicBezTo>
                      <a:pt x="324517" y="338900"/>
                      <a:pt x="313563" y="350901"/>
                      <a:pt x="278130" y="366617"/>
                    </a:cubicBezTo>
                    <a:cubicBezTo>
                      <a:pt x="292799" y="333947"/>
                      <a:pt x="288703" y="322802"/>
                      <a:pt x="260604" y="295561"/>
                    </a:cubicBezTo>
                    <a:cubicBezTo>
                      <a:pt x="258318" y="328898"/>
                      <a:pt x="233934" y="346615"/>
                      <a:pt x="200597" y="336709"/>
                    </a:cubicBezTo>
                    <a:cubicBezTo>
                      <a:pt x="215741" y="327850"/>
                      <a:pt x="223838" y="315563"/>
                      <a:pt x="226028" y="301847"/>
                    </a:cubicBezTo>
                    <a:cubicBezTo>
                      <a:pt x="229743" y="278702"/>
                      <a:pt x="216884" y="251269"/>
                      <a:pt x="193643" y="228600"/>
                    </a:cubicBezTo>
                    <a:cubicBezTo>
                      <a:pt x="159734" y="195453"/>
                      <a:pt x="115253" y="193548"/>
                      <a:pt x="91726" y="218313"/>
                    </a:cubicBezTo>
                    <a:cubicBezTo>
                      <a:pt x="70485" y="240697"/>
                      <a:pt x="75248" y="264795"/>
                      <a:pt x="95155" y="285369"/>
                    </a:cubicBezTo>
                    <a:cubicBezTo>
                      <a:pt x="110966" y="301752"/>
                      <a:pt x="131921" y="300038"/>
                      <a:pt x="141637" y="291275"/>
                    </a:cubicBezTo>
                    <a:cubicBezTo>
                      <a:pt x="146114" y="287179"/>
                      <a:pt x="154210" y="279654"/>
                      <a:pt x="150019" y="267367"/>
                    </a:cubicBezTo>
                    <a:cubicBezTo>
                      <a:pt x="142875" y="246412"/>
                      <a:pt x="161258" y="247745"/>
                      <a:pt x="169831" y="266033"/>
                    </a:cubicBezTo>
                    <a:cubicBezTo>
                      <a:pt x="177260" y="281940"/>
                      <a:pt x="169450" y="298704"/>
                      <a:pt x="160020" y="307181"/>
                    </a:cubicBezTo>
                    <a:cubicBezTo>
                      <a:pt x="141542" y="323469"/>
                      <a:pt x="108966" y="328994"/>
                      <a:pt x="80010" y="299752"/>
                    </a:cubicBezTo>
                    <a:cubicBezTo>
                      <a:pt x="54578" y="274034"/>
                      <a:pt x="43815" y="236982"/>
                      <a:pt x="75438" y="202787"/>
                    </a:cubicBezTo>
                    <a:cubicBezTo>
                      <a:pt x="94298" y="182404"/>
                      <a:pt x="114872" y="173546"/>
                      <a:pt x="139351" y="174974"/>
                    </a:cubicBezTo>
                    <a:cubicBezTo>
                      <a:pt x="117158" y="152305"/>
                      <a:pt x="105442" y="136874"/>
                      <a:pt x="81820" y="137732"/>
                    </a:cubicBezTo>
                    <a:cubicBezTo>
                      <a:pt x="57912" y="138589"/>
                      <a:pt x="46006" y="139637"/>
                      <a:pt x="30671" y="121253"/>
                    </a:cubicBezTo>
                    <a:cubicBezTo>
                      <a:pt x="42101" y="108299"/>
                      <a:pt x="60484" y="107918"/>
                      <a:pt x="76867" y="109823"/>
                    </a:cubicBezTo>
                    <a:cubicBezTo>
                      <a:pt x="38767" y="90869"/>
                      <a:pt x="9906" y="49911"/>
                      <a:pt x="9620" y="7144"/>
                    </a:cubicBezTo>
                    <a:cubicBezTo>
                      <a:pt x="52388" y="7430"/>
                      <a:pt x="93345" y="36290"/>
                      <a:pt x="112014" y="74200"/>
                    </a:cubicBezTo>
                    <a:cubicBezTo>
                      <a:pt x="110109" y="57817"/>
                      <a:pt x="110490" y="39338"/>
                      <a:pt x="123444" y="28004"/>
                    </a:cubicBezTo>
                    <a:cubicBezTo>
                      <a:pt x="141827" y="43434"/>
                      <a:pt x="140780" y="55340"/>
                      <a:pt x="139922" y="79248"/>
                    </a:cubicBezTo>
                    <a:cubicBezTo>
                      <a:pt x="139065" y="102870"/>
                      <a:pt x="154496" y="114586"/>
                      <a:pt x="177165" y="136779"/>
                    </a:cubicBezTo>
                    <a:cubicBezTo>
                      <a:pt x="175736" y="112300"/>
                      <a:pt x="184499" y="91726"/>
                      <a:pt x="204978" y="72866"/>
                    </a:cubicBezTo>
                    <a:cubicBezTo>
                      <a:pt x="239173" y="41339"/>
                      <a:pt x="276225" y="52007"/>
                      <a:pt x="301943" y="77438"/>
                    </a:cubicBezTo>
                    <a:cubicBezTo>
                      <a:pt x="331089" y="106394"/>
                      <a:pt x="325660" y="138970"/>
                      <a:pt x="309372" y="157353"/>
                    </a:cubicBezTo>
                    <a:cubicBezTo>
                      <a:pt x="300990" y="166878"/>
                      <a:pt x="284131" y="174689"/>
                      <a:pt x="268224" y="167164"/>
                    </a:cubicBezTo>
                    <a:cubicBezTo>
                      <a:pt x="249841" y="158591"/>
                      <a:pt x="248507" y="140208"/>
                      <a:pt x="269558" y="147352"/>
                    </a:cubicBezTo>
                    <a:cubicBezTo>
                      <a:pt x="281845" y="151543"/>
                      <a:pt x="289370" y="143447"/>
                      <a:pt x="293465" y="138970"/>
                    </a:cubicBezTo>
                    <a:cubicBezTo>
                      <a:pt x="302228" y="129350"/>
                      <a:pt x="303943" y="108395"/>
                      <a:pt x="287560" y="92488"/>
                    </a:cubicBezTo>
                    <a:cubicBezTo>
                      <a:pt x="267081" y="72581"/>
                      <a:pt x="242983" y="67818"/>
                      <a:pt x="220504" y="89059"/>
                    </a:cubicBezTo>
                    <a:cubicBezTo>
                      <a:pt x="195739" y="112586"/>
                      <a:pt x="197644" y="157067"/>
                      <a:pt x="230791" y="190976"/>
                    </a:cubicBezTo>
                    <a:cubicBezTo>
                      <a:pt x="253460" y="214122"/>
                      <a:pt x="280892" y="226981"/>
                      <a:pt x="304038" y="223266"/>
                    </a:cubicBezTo>
                    <a:cubicBezTo>
                      <a:pt x="317754" y="221075"/>
                      <a:pt x="330041" y="213074"/>
                      <a:pt x="338900" y="197930"/>
                    </a:cubicBezTo>
                    <a:cubicBezTo>
                      <a:pt x="348901" y="231267"/>
                      <a:pt x="331089" y="255651"/>
                      <a:pt x="297752" y="257937"/>
                    </a:cubicBezTo>
                    <a:cubicBezTo>
                      <a:pt x="324993" y="286036"/>
                      <a:pt x="336137" y="290132"/>
                      <a:pt x="368808" y="275463"/>
                    </a:cubicBezTo>
                    <a:cubicBezTo>
                      <a:pt x="353092" y="310991"/>
                      <a:pt x="341090" y="321850"/>
                      <a:pt x="394907" y="373856"/>
                    </a:cubicBezTo>
                    <a:cubicBezTo>
                      <a:pt x="448723" y="324326"/>
                      <a:pt x="436721" y="313468"/>
                      <a:pt x="421005" y="277940"/>
                    </a:cubicBezTo>
                    <a:cubicBezTo>
                      <a:pt x="453676" y="292608"/>
                      <a:pt x="464820" y="288512"/>
                      <a:pt x="492062" y="260414"/>
                    </a:cubicBezTo>
                    <a:cubicBezTo>
                      <a:pt x="458819" y="258128"/>
                      <a:pt x="441008" y="233744"/>
                      <a:pt x="450914" y="200406"/>
                    </a:cubicBezTo>
                    <a:cubicBezTo>
                      <a:pt x="459772" y="215551"/>
                      <a:pt x="472059" y="223552"/>
                      <a:pt x="485775" y="225838"/>
                    </a:cubicBezTo>
                    <a:cubicBezTo>
                      <a:pt x="508921" y="229553"/>
                      <a:pt x="536353" y="216694"/>
                      <a:pt x="559022" y="193548"/>
                    </a:cubicBezTo>
                    <a:cubicBezTo>
                      <a:pt x="592169" y="159639"/>
                      <a:pt x="594074" y="115157"/>
                      <a:pt x="569309" y="91631"/>
                    </a:cubicBezTo>
                    <a:cubicBezTo>
                      <a:pt x="546926" y="70390"/>
                      <a:pt x="522827" y="75152"/>
                      <a:pt x="502253" y="95059"/>
                    </a:cubicBezTo>
                    <a:cubicBezTo>
                      <a:pt x="485870" y="110966"/>
                      <a:pt x="487585" y="131826"/>
                      <a:pt x="496348" y="141542"/>
                    </a:cubicBezTo>
                    <a:cubicBezTo>
                      <a:pt x="500444" y="146018"/>
                      <a:pt x="507968" y="154115"/>
                      <a:pt x="520256" y="149924"/>
                    </a:cubicBezTo>
                    <a:cubicBezTo>
                      <a:pt x="541211" y="142780"/>
                      <a:pt x="539877" y="161163"/>
                      <a:pt x="521589" y="169736"/>
                    </a:cubicBezTo>
                    <a:cubicBezTo>
                      <a:pt x="505682" y="177165"/>
                      <a:pt x="488918" y="169355"/>
                      <a:pt x="480441" y="159925"/>
                    </a:cubicBezTo>
                    <a:cubicBezTo>
                      <a:pt x="464153" y="141446"/>
                      <a:pt x="458629" y="108871"/>
                      <a:pt x="487871" y="79915"/>
                    </a:cubicBezTo>
                    <a:cubicBezTo>
                      <a:pt x="513588" y="54483"/>
                      <a:pt x="550640" y="43720"/>
                      <a:pt x="584835" y="75343"/>
                    </a:cubicBezTo>
                    <a:cubicBezTo>
                      <a:pt x="605219" y="94202"/>
                      <a:pt x="614077" y="114776"/>
                      <a:pt x="612648" y="139160"/>
                    </a:cubicBezTo>
                    <a:cubicBezTo>
                      <a:pt x="635413" y="116967"/>
                      <a:pt x="650748" y="105251"/>
                      <a:pt x="649891" y="81629"/>
                    </a:cubicBezTo>
                    <a:cubicBezTo>
                      <a:pt x="649034" y="57722"/>
                      <a:pt x="647986" y="45815"/>
                      <a:pt x="666369" y="30385"/>
                    </a:cubicBezTo>
                    <a:cubicBezTo>
                      <a:pt x="679323" y="41815"/>
                      <a:pt x="679704" y="60198"/>
                      <a:pt x="677799" y="76581"/>
                    </a:cubicBezTo>
                    <a:cubicBezTo>
                      <a:pt x="696468" y="38672"/>
                      <a:pt x="737426" y="9811"/>
                      <a:pt x="780193" y="9525"/>
                    </a:cubicBezTo>
                    <a:cubicBezTo>
                      <a:pt x="779907" y="52292"/>
                      <a:pt x="751046" y="93250"/>
                      <a:pt x="713137" y="111919"/>
                    </a:cubicBezTo>
                    <a:cubicBezTo>
                      <a:pt x="729520" y="110014"/>
                      <a:pt x="747903" y="110395"/>
                      <a:pt x="759333" y="123349"/>
                    </a:cubicBezTo>
                    <a:cubicBezTo>
                      <a:pt x="743903" y="141732"/>
                      <a:pt x="731996" y="140684"/>
                      <a:pt x="708184" y="139827"/>
                    </a:cubicBezTo>
                    <a:cubicBezTo>
                      <a:pt x="684562" y="138970"/>
                      <a:pt x="672846" y="154400"/>
                      <a:pt x="650653" y="177070"/>
                    </a:cubicBezTo>
                    <a:cubicBezTo>
                      <a:pt x="675132" y="175546"/>
                      <a:pt x="695706" y="184404"/>
                      <a:pt x="714565" y="204883"/>
                    </a:cubicBezTo>
                    <a:cubicBezTo>
                      <a:pt x="746093" y="239078"/>
                      <a:pt x="735425" y="276130"/>
                      <a:pt x="709994" y="301847"/>
                    </a:cubicBezTo>
                    <a:cubicBezTo>
                      <a:pt x="681038" y="330994"/>
                      <a:pt x="648462" y="325565"/>
                      <a:pt x="630079" y="309277"/>
                    </a:cubicBezTo>
                    <a:cubicBezTo>
                      <a:pt x="620554" y="300895"/>
                      <a:pt x="612743" y="284036"/>
                      <a:pt x="620268" y="268129"/>
                    </a:cubicBezTo>
                    <a:cubicBezTo>
                      <a:pt x="628840" y="249746"/>
                      <a:pt x="647224" y="248412"/>
                      <a:pt x="640080" y="269462"/>
                    </a:cubicBezTo>
                    <a:cubicBezTo>
                      <a:pt x="635889" y="281750"/>
                      <a:pt x="643985" y="289274"/>
                      <a:pt x="648462" y="293370"/>
                    </a:cubicBezTo>
                    <a:cubicBezTo>
                      <a:pt x="658082" y="302133"/>
                      <a:pt x="679037" y="303848"/>
                      <a:pt x="694944" y="287465"/>
                    </a:cubicBezTo>
                    <a:cubicBezTo>
                      <a:pt x="714851" y="266986"/>
                      <a:pt x="719614" y="242888"/>
                      <a:pt x="698373" y="220409"/>
                    </a:cubicBezTo>
                    <a:cubicBezTo>
                      <a:pt x="674846" y="195644"/>
                      <a:pt x="630365" y="197549"/>
                      <a:pt x="596456" y="230696"/>
                    </a:cubicBezTo>
                    <a:cubicBezTo>
                      <a:pt x="573310" y="253365"/>
                      <a:pt x="560451" y="280797"/>
                      <a:pt x="564166" y="303943"/>
                    </a:cubicBezTo>
                    <a:cubicBezTo>
                      <a:pt x="566357" y="317659"/>
                      <a:pt x="574358" y="329946"/>
                      <a:pt x="589598" y="338804"/>
                    </a:cubicBezTo>
                    <a:cubicBezTo>
                      <a:pt x="556260" y="348806"/>
                      <a:pt x="531876" y="330994"/>
                      <a:pt x="529590" y="297656"/>
                    </a:cubicBezTo>
                    <a:cubicBezTo>
                      <a:pt x="501491" y="324898"/>
                      <a:pt x="497396" y="336042"/>
                      <a:pt x="512064" y="368713"/>
                    </a:cubicBezTo>
                    <a:cubicBezTo>
                      <a:pt x="476536" y="352997"/>
                      <a:pt x="465677" y="340995"/>
                      <a:pt x="413671" y="394811"/>
                    </a:cubicBezTo>
                    <a:cubicBezTo>
                      <a:pt x="463201" y="448628"/>
                      <a:pt x="474155" y="436626"/>
                      <a:pt x="509588" y="420910"/>
                    </a:cubicBezTo>
                    <a:cubicBezTo>
                      <a:pt x="494919" y="453581"/>
                      <a:pt x="499015" y="464725"/>
                      <a:pt x="527114" y="491966"/>
                    </a:cubicBezTo>
                    <a:cubicBezTo>
                      <a:pt x="529400" y="458724"/>
                      <a:pt x="553784" y="440912"/>
                      <a:pt x="587216" y="450818"/>
                    </a:cubicBezTo>
                    <a:cubicBezTo>
                      <a:pt x="572072" y="459676"/>
                      <a:pt x="563975" y="471964"/>
                      <a:pt x="561785" y="485680"/>
                    </a:cubicBezTo>
                    <a:cubicBezTo>
                      <a:pt x="558070" y="508825"/>
                      <a:pt x="570929" y="536258"/>
                      <a:pt x="594170" y="558927"/>
                    </a:cubicBezTo>
                    <a:cubicBezTo>
                      <a:pt x="628079" y="592074"/>
                      <a:pt x="672560" y="593979"/>
                      <a:pt x="696087" y="569214"/>
                    </a:cubicBezTo>
                    <a:cubicBezTo>
                      <a:pt x="717328" y="546830"/>
                      <a:pt x="712565" y="522732"/>
                      <a:pt x="692658" y="502158"/>
                    </a:cubicBezTo>
                    <a:cubicBezTo>
                      <a:pt x="676751" y="485775"/>
                      <a:pt x="655892" y="487490"/>
                      <a:pt x="646176" y="496253"/>
                    </a:cubicBezTo>
                    <a:cubicBezTo>
                      <a:pt x="641699" y="500348"/>
                      <a:pt x="633603" y="507873"/>
                      <a:pt x="637794" y="520160"/>
                    </a:cubicBezTo>
                    <a:cubicBezTo>
                      <a:pt x="644938" y="541115"/>
                      <a:pt x="626555" y="539782"/>
                      <a:pt x="617982" y="521494"/>
                    </a:cubicBezTo>
                    <a:cubicBezTo>
                      <a:pt x="610553" y="505587"/>
                      <a:pt x="618363" y="488823"/>
                      <a:pt x="627793" y="480346"/>
                    </a:cubicBezTo>
                    <a:cubicBezTo>
                      <a:pt x="646271" y="464058"/>
                      <a:pt x="678847" y="458534"/>
                      <a:pt x="707803" y="487680"/>
                    </a:cubicBezTo>
                    <a:cubicBezTo>
                      <a:pt x="733235" y="513398"/>
                      <a:pt x="743998" y="550450"/>
                      <a:pt x="712375" y="584645"/>
                    </a:cubicBezTo>
                    <a:cubicBezTo>
                      <a:pt x="693515" y="605028"/>
                      <a:pt x="672941" y="613886"/>
                      <a:pt x="648462" y="612458"/>
                    </a:cubicBezTo>
                    <a:cubicBezTo>
                      <a:pt x="670655" y="635127"/>
                      <a:pt x="682371" y="650558"/>
                      <a:pt x="705993" y="649700"/>
                    </a:cubicBezTo>
                    <a:cubicBezTo>
                      <a:pt x="729901" y="648843"/>
                      <a:pt x="741807" y="647795"/>
                      <a:pt x="757142" y="666179"/>
                    </a:cubicBezTo>
                    <a:cubicBezTo>
                      <a:pt x="745712" y="679133"/>
                      <a:pt x="727329" y="679513"/>
                      <a:pt x="710946" y="677704"/>
                    </a:cubicBezTo>
                    <a:cubicBezTo>
                      <a:pt x="748856" y="696373"/>
                      <a:pt x="777716" y="737330"/>
                      <a:pt x="778002" y="780098"/>
                    </a:cubicBezTo>
                    <a:cubicBezTo>
                      <a:pt x="735235" y="779812"/>
                      <a:pt x="694277" y="750951"/>
                      <a:pt x="675608" y="713042"/>
                    </a:cubicBezTo>
                    <a:cubicBezTo>
                      <a:pt x="677513" y="729425"/>
                      <a:pt x="677132" y="747903"/>
                      <a:pt x="664178" y="759238"/>
                    </a:cubicBezTo>
                    <a:cubicBezTo>
                      <a:pt x="645795" y="743807"/>
                      <a:pt x="646843" y="731901"/>
                      <a:pt x="647700" y="708088"/>
                    </a:cubicBezTo>
                    <a:cubicBezTo>
                      <a:pt x="648557" y="684467"/>
                      <a:pt x="633127" y="672751"/>
                      <a:pt x="610457" y="650558"/>
                    </a:cubicBezTo>
                    <a:cubicBezTo>
                      <a:pt x="611886" y="675037"/>
                      <a:pt x="603123" y="695611"/>
                      <a:pt x="582644" y="714470"/>
                    </a:cubicBezTo>
                    <a:cubicBezTo>
                      <a:pt x="548450" y="745998"/>
                      <a:pt x="511397" y="735330"/>
                      <a:pt x="485680" y="709898"/>
                    </a:cubicBezTo>
                    <a:cubicBezTo>
                      <a:pt x="456533" y="680942"/>
                      <a:pt x="461963" y="648367"/>
                      <a:pt x="478346" y="629984"/>
                    </a:cubicBezTo>
                    <a:cubicBezTo>
                      <a:pt x="486728" y="620459"/>
                      <a:pt x="503587" y="612648"/>
                      <a:pt x="519494" y="620078"/>
                    </a:cubicBezTo>
                    <a:cubicBezTo>
                      <a:pt x="537877" y="628745"/>
                      <a:pt x="539210" y="647033"/>
                      <a:pt x="518160" y="639890"/>
                    </a:cubicBezTo>
                    <a:cubicBezTo>
                      <a:pt x="505873" y="635699"/>
                      <a:pt x="498348" y="643795"/>
                      <a:pt x="494252" y="648272"/>
                    </a:cubicBezTo>
                    <a:cubicBezTo>
                      <a:pt x="485489" y="657892"/>
                      <a:pt x="483775" y="678847"/>
                      <a:pt x="500158" y="694754"/>
                    </a:cubicBezTo>
                    <a:cubicBezTo>
                      <a:pt x="520637" y="714661"/>
                      <a:pt x="544735" y="719423"/>
                      <a:pt x="567214" y="698183"/>
                    </a:cubicBezTo>
                    <a:cubicBezTo>
                      <a:pt x="591979" y="674656"/>
                      <a:pt x="590074" y="630174"/>
                      <a:pt x="556927" y="596265"/>
                    </a:cubicBezTo>
                    <a:cubicBezTo>
                      <a:pt x="534257" y="573119"/>
                      <a:pt x="506825" y="560261"/>
                      <a:pt x="483680" y="563975"/>
                    </a:cubicBezTo>
                    <a:cubicBezTo>
                      <a:pt x="469964" y="566166"/>
                      <a:pt x="457676" y="574167"/>
                      <a:pt x="448818" y="589407"/>
                    </a:cubicBezTo>
                    <a:cubicBezTo>
                      <a:pt x="438817" y="556070"/>
                      <a:pt x="456629" y="531686"/>
                      <a:pt x="489966" y="529400"/>
                    </a:cubicBezTo>
                    <a:cubicBezTo>
                      <a:pt x="462725" y="501301"/>
                      <a:pt x="451580" y="497205"/>
                      <a:pt x="418910" y="511874"/>
                    </a:cubicBezTo>
                    <a:cubicBezTo>
                      <a:pt x="434626" y="476345"/>
                      <a:pt x="446627" y="465487"/>
                      <a:pt x="392811" y="413480"/>
                    </a:cubicBezTo>
                    <a:cubicBezTo>
                      <a:pt x="338995" y="463010"/>
                      <a:pt x="350996" y="473964"/>
                      <a:pt x="366713" y="509397"/>
                    </a:cubicBezTo>
                    <a:cubicBezTo>
                      <a:pt x="334042" y="494729"/>
                      <a:pt x="322898" y="498824"/>
                      <a:pt x="295656" y="526923"/>
                    </a:cubicBezTo>
                    <a:cubicBezTo>
                      <a:pt x="328898" y="529209"/>
                      <a:pt x="346710" y="553593"/>
                      <a:pt x="336804" y="586931"/>
                    </a:cubicBezTo>
                    <a:cubicBezTo>
                      <a:pt x="327946" y="571786"/>
                      <a:pt x="315659" y="563690"/>
                      <a:pt x="301943" y="561499"/>
                    </a:cubicBezTo>
                    <a:cubicBezTo>
                      <a:pt x="278797" y="557784"/>
                      <a:pt x="251365" y="570643"/>
                      <a:pt x="228695" y="593789"/>
                    </a:cubicBezTo>
                    <a:cubicBezTo>
                      <a:pt x="195548" y="627698"/>
                      <a:pt x="193643" y="672179"/>
                      <a:pt x="218408" y="695706"/>
                    </a:cubicBezTo>
                    <a:cubicBezTo>
                      <a:pt x="240792" y="716947"/>
                      <a:pt x="264890" y="712184"/>
                      <a:pt x="285464" y="692277"/>
                    </a:cubicBezTo>
                    <a:cubicBezTo>
                      <a:pt x="301847" y="676370"/>
                      <a:pt x="300133" y="655415"/>
                      <a:pt x="291370" y="645795"/>
                    </a:cubicBezTo>
                    <a:cubicBezTo>
                      <a:pt x="287274" y="641318"/>
                      <a:pt x="279749" y="633222"/>
                      <a:pt x="267462" y="637413"/>
                    </a:cubicBezTo>
                    <a:cubicBezTo>
                      <a:pt x="246507" y="644557"/>
                      <a:pt x="247841" y="626174"/>
                      <a:pt x="266129" y="617601"/>
                    </a:cubicBezTo>
                    <a:cubicBezTo>
                      <a:pt x="282035" y="610172"/>
                      <a:pt x="298799" y="617982"/>
                      <a:pt x="307277" y="627412"/>
                    </a:cubicBezTo>
                    <a:cubicBezTo>
                      <a:pt x="323564" y="645890"/>
                      <a:pt x="329089" y="678466"/>
                      <a:pt x="299847" y="707327"/>
                    </a:cubicBezTo>
                    <a:cubicBezTo>
                      <a:pt x="274130" y="732758"/>
                      <a:pt x="237077" y="743522"/>
                      <a:pt x="202883" y="711899"/>
                    </a:cubicBezTo>
                    <a:cubicBezTo>
                      <a:pt x="182499" y="693039"/>
                      <a:pt x="173641" y="672465"/>
                      <a:pt x="175069" y="648081"/>
                    </a:cubicBezTo>
                    <a:cubicBezTo>
                      <a:pt x="152400" y="670274"/>
                      <a:pt x="136970" y="681990"/>
                      <a:pt x="137827" y="705612"/>
                    </a:cubicBezTo>
                    <a:cubicBezTo>
                      <a:pt x="138684" y="729520"/>
                      <a:pt x="139732" y="741426"/>
                      <a:pt x="121349" y="756857"/>
                    </a:cubicBezTo>
                    <a:cubicBezTo>
                      <a:pt x="108395" y="745427"/>
                      <a:pt x="108014" y="727043"/>
                      <a:pt x="109919" y="710660"/>
                    </a:cubicBezTo>
                    <a:cubicBezTo>
                      <a:pt x="90869" y="749046"/>
                      <a:pt x="49911" y="777907"/>
                      <a:pt x="7144" y="778193"/>
                    </a:cubicBezTo>
                    <a:cubicBezTo>
                      <a:pt x="7430" y="735425"/>
                      <a:pt x="36290" y="694468"/>
                      <a:pt x="74200" y="675799"/>
                    </a:cubicBezTo>
                    <a:cubicBezTo>
                      <a:pt x="57817" y="677704"/>
                      <a:pt x="39338" y="677323"/>
                      <a:pt x="28004" y="664369"/>
                    </a:cubicBezTo>
                    <a:cubicBezTo>
                      <a:pt x="43434" y="645986"/>
                      <a:pt x="55340" y="647033"/>
                      <a:pt x="79248" y="647890"/>
                    </a:cubicBezTo>
                    <a:cubicBezTo>
                      <a:pt x="102870" y="648748"/>
                      <a:pt x="114586" y="633317"/>
                      <a:pt x="136779" y="610648"/>
                    </a:cubicBezTo>
                    <a:cubicBezTo>
                      <a:pt x="112300" y="612077"/>
                      <a:pt x="91726" y="603314"/>
                      <a:pt x="72962" y="582835"/>
                    </a:cubicBezTo>
                    <a:cubicBezTo>
                      <a:pt x="41434" y="548640"/>
                      <a:pt x="52102" y="511588"/>
                      <a:pt x="77534" y="485870"/>
                    </a:cubicBezTo>
                    <a:cubicBezTo>
                      <a:pt x="106490" y="456724"/>
                      <a:pt x="139065" y="462153"/>
                      <a:pt x="157544" y="478441"/>
                    </a:cubicBezTo>
                    <a:cubicBezTo>
                      <a:pt x="167069" y="486823"/>
                      <a:pt x="174879" y="503682"/>
                      <a:pt x="167354" y="519589"/>
                    </a:cubicBezTo>
                    <a:cubicBezTo>
                      <a:pt x="158782" y="537972"/>
                      <a:pt x="140399" y="539306"/>
                      <a:pt x="147542" y="518255"/>
                    </a:cubicBezTo>
                    <a:cubicBezTo>
                      <a:pt x="151733" y="505968"/>
                      <a:pt x="143637" y="498443"/>
                      <a:pt x="139160" y="494348"/>
                    </a:cubicBezTo>
                    <a:cubicBezTo>
                      <a:pt x="129540" y="485585"/>
                      <a:pt x="108585" y="483870"/>
                      <a:pt x="92678" y="500253"/>
                    </a:cubicBezTo>
                    <a:cubicBezTo>
                      <a:pt x="72771" y="520827"/>
                      <a:pt x="68009" y="544830"/>
                      <a:pt x="89249" y="567309"/>
                    </a:cubicBezTo>
                    <a:cubicBezTo>
                      <a:pt x="112776" y="592074"/>
                      <a:pt x="157258" y="590169"/>
                      <a:pt x="191167" y="557022"/>
                    </a:cubicBezTo>
                    <a:cubicBezTo>
                      <a:pt x="214313" y="534353"/>
                      <a:pt x="227171" y="506921"/>
                      <a:pt x="223456" y="483775"/>
                    </a:cubicBezTo>
                    <a:cubicBezTo>
                      <a:pt x="221266" y="470059"/>
                      <a:pt x="213265" y="457772"/>
                      <a:pt x="198025" y="448913"/>
                    </a:cubicBezTo>
                    <a:cubicBezTo>
                      <a:pt x="231362" y="438912"/>
                      <a:pt x="255746" y="456724"/>
                      <a:pt x="258128" y="490061"/>
                    </a:cubicBezTo>
                    <a:cubicBezTo>
                      <a:pt x="286226" y="462820"/>
                      <a:pt x="290322" y="451675"/>
                      <a:pt x="275654" y="419005"/>
                    </a:cubicBezTo>
                    <a:cubicBezTo>
                      <a:pt x="311182" y="434531"/>
                      <a:pt x="322040" y="446532"/>
                      <a:pt x="374047" y="392716"/>
                    </a:cubicBezTo>
                    <a:close/>
                  </a:path>
                </a:pathLst>
              </a:custGeom>
              <a:grpFill/>
              <a:ln w="12700" cap="rnd">
                <a:noFill/>
                <a:prstDash val="solid"/>
                <a:round/>
              </a:ln>
              <a:effectLst>
                <a:outerShdw blurRad="139700" sx="102000" sy="102000" algn="ctr" rotWithShape="0">
                  <a:prstClr val="black">
                    <a:alpha val="23000"/>
                  </a:prstClr>
                </a:outerShdw>
              </a:effectLst>
            </p:spPr>
            <p:txBody>
              <a:bodyPr anchor="ctr"/>
              <a:lstStyle/>
              <a:p>
                <a:pPr eaLnBrk="0" hangingPunct="0">
                  <a:defRPr/>
                </a:pPr>
                <a:endParaRPr lang="ru-RU" sz="2400" dirty="0"/>
              </a:p>
            </p:txBody>
          </p:sp>
        </p:grpSp>
      </p:grpSp>
      <p:pic>
        <p:nvPicPr>
          <p:cNvPr id="23556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716" y="2465077"/>
            <a:ext cx="1363345" cy="137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2668384" y="134255"/>
            <a:ext cx="92105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ҚАЗАҚСТАН РЕСПУБЛИКАСЫНЫҢ ОҚУ-АҒАРТУ МИНИСТРЛІГІ</a:t>
            </a:r>
          </a:p>
          <a:p>
            <a:pPr algn="ctr">
              <a:spcAft>
                <a:spcPts val="0"/>
              </a:spcAft>
            </a:pPr>
            <a:r>
              <a:rPr lang="kk-KZ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Calibri"/>
                <a:cs typeface="Arial" pitchFamily="34" charset="0"/>
              </a:rPr>
              <a:t>МИНИСТЕРСТВО ПРОСВЕЩЕНИЯ РЕСПУБЛИКИ КАЗАХСТАН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2" name="TextBox 4"/>
          <p:cNvSpPr txBox="1">
            <a:spLocks noChangeArrowheads="1"/>
          </p:cNvSpPr>
          <p:nvPr/>
        </p:nvSpPr>
        <p:spPr bwMode="auto">
          <a:xfrm>
            <a:off x="2858192" y="2880497"/>
            <a:ext cx="883088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aa-ET" altLang="ru-RU" sz="2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ОСОБЕННОСТИ ПРОВЕДЕНИЯ АТТЕСТАЦИИ ПЕДАГОГОВ В 2025 ГОДУ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926558" y="6497673"/>
            <a:ext cx="9265442" cy="343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400" dirty="0">
                <a:solidFill>
                  <a:srgbClr val="002060"/>
                </a:solidFill>
                <a:latin typeface="Arial" pitchFamily="34" charset="0"/>
                <a:ea typeface="Calibri"/>
              </a:rPr>
              <a:t>АСТАНА</a:t>
            </a:r>
          </a:p>
        </p:txBody>
      </p:sp>
    </p:spTree>
    <p:extLst>
      <p:ext uri="{BB962C8B-B14F-4D97-AF65-F5344CB8AC3E}">
        <p14:creationId xmlns:p14="http://schemas.microsoft.com/office/powerpoint/2010/main" val="3989381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ounded Rectangle 2"/>
          <p:cNvSpPr/>
          <p:nvPr/>
        </p:nvSpPr>
        <p:spPr>
          <a:xfrm rot="16200000">
            <a:off x="5402034" y="171704"/>
            <a:ext cx="2420905" cy="9393381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60243" y="6391397"/>
            <a:ext cx="2743200" cy="365125"/>
          </a:xfrm>
        </p:spPr>
        <p:txBody>
          <a:bodyPr/>
          <a:lstStyle/>
          <a:p>
            <a:fld id="{3C37A03D-2B07-493C-91EA-3145C93517F4}" type="slidenum">
              <a:rPr lang="ru-RU" smtClean="0"/>
              <a:t>2</a:t>
            </a:fld>
            <a:endParaRPr lang="ru-RU" dirty="0"/>
          </a:p>
        </p:txBody>
      </p:sp>
      <p:sp>
        <p:nvSpPr>
          <p:cNvPr id="5" name="Rounded Rectangle 2"/>
          <p:cNvSpPr/>
          <p:nvPr/>
        </p:nvSpPr>
        <p:spPr>
          <a:xfrm rot="16200000">
            <a:off x="1321080" y="34732"/>
            <a:ext cx="2220366" cy="4195849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0" name="Прямоугольник 9"/>
          <p:cNvSpPr/>
          <p:nvPr/>
        </p:nvSpPr>
        <p:spPr>
          <a:xfrm>
            <a:off x="547850" y="165490"/>
            <a:ext cx="111270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ЛЮЧЕВЫЕ ИЗМЕНЕНИЯ</a:t>
            </a:r>
            <a:r>
              <a:rPr lang="aa-ET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В ПРИКАЗ №83 «ПРАВИЛА И УСЛОВИЯ АТТЕСТАЦИИ»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8" name="Rounded Rectangle 2"/>
          <p:cNvSpPr/>
          <p:nvPr/>
        </p:nvSpPr>
        <p:spPr>
          <a:xfrm rot="16200000">
            <a:off x="5493655" y="245076"/>
            <a:ext cx="2220366" cy="3765919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84F40F91-2837-4E25-B672-F68A8B1A7520}"/>
              </a:ext>
            </a:extLst>
          </p:cNvPr>
          <p:cNvSpPr/>
          <p:nvPr/>
        </p:nvSpPr>
        <p:spPr>
          <a:xfrm>
            <a:off x="2219950" y="4016702"/>
            <a:ext cx="8436966" cy="18312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 всех должностей освобождаются от сдачи ОЗП и проходят комплексное обобщение результатов деятельности в следующих случаях:</a:t>
            </a:r>
          </a:p>
          <a:p>
            <a:pPr algn="ctr"/>
            <a:endParaRPr lang="ru-RU" sz="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1) при подтверждении ранее присвоенной квалификационной категории по действующей системе педагогами, имеющими педагогический стаж 30 (тридцать) и более лет;</a:t>
            </a:r>
          </a:p>
          <a:p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 при переходе на категорию «педагог-модератор» педагогами, имеющими «первую» или «высшую» категории;</a:t>
            </a:r>
          </a:p>
          <a:p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3) при подтверждении категорий «педагог-исследователь» и «педагог-мастер» не более двух раз</a:t>
            </a:r>
          </a:p>
        </p:txBody>
      </p:sp>
      <p:sp>
        <p:nvSpPr>
          <p:cNvPr id="50" name="Rounded Rectangle 2"/>
          <p:cNvSpPr/>
          <p:nvPr/>
        </p:nvSpPr>
        <p:spPr>
          <a:xfrm rot="16200000">
            <a:off x="9290171" y="406167"/>
            <a:ext cx="2201590" cy="3424956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12" y="1307209"/>
            <a:ext cx="497084" cy="446655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938" y="1327329"/>
            <a:ext cx="533095" cy="533095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9337" y="1314664"/>
            <a:ext cx="470958" cy="47095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640" y="3831722"/>
            <a:ext cx="571772" cy="571772"/>
          </a:xfrm>
          <a:prstGeom prst="rect">
            <a:avLst/>
          </a:prstGeom>
        </p:spPr>
      </p:pic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B3940BC0-4BD6-4C02-BB0B-A129BB1EEADF}"/>
              </a:ext>
            </a:extLst>
          </p:cNvPr>
          <p:cNvSpPr/>
          <p:nvPr/>
        </p:nvSpPr>
        <p:spPr>
          <a:xfrm>
            <a:off x="8821547" y="1729523"/>
            <a:ext cx="333850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сохраняется не более, чем на 2 года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(получение послевузовского образования, стажировка с отрывом от производства, воинская служба)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F2DB070-B7FB-426C-BFFC-1A6EDB373D71}"/>
              </a:ext>
            </a:extLst>
          </p:cNvPr>
          <p:cNvSpPr/>
          <p:nvPr/>
        </p:nvSpPr>
        <p:spPr>
          <a:xfrm>
            <a:off x="4629592" y="1982657"/>
            <a:ext cx="388707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ko-K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ОЗП</a:t>
            </a:r>
            <a:r>
              <a:rPr lang="ru-RU" altLang="ko-K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ko-KR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проводится </a:t>
            </a:r>
            <a:r>
              <a:rPr lang="ru-RU" altLang="ko-K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предметным компетенциям</a:t>
            </a:r>
          </a:p>
          <a:p>
            <a:pPr algn="ctr"/>
            <a:r>
              <a:rPr lang="ru-RU" altLang="ko-KR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(Предметные знания – 50 заданий</a:t>
            </a:r>
            <a:r>
              <a:rPr lang="kk-KZ" altLang="ko-KR" sz="1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ko-KR" sz="1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altLang="ko-KR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79C0B79-D161-4F29-AE3F-9147F13A4C13}"/>
              </a:ext>
            </a:extLst>
          </p:cNvPr>
          <p:cNvSpPr/>
          <p:nvPr/>
        </p:nvSpPr>
        <p:spPr>
          <a:xfrm>
            <a:off x="232934" y="1664770"/>
            <a:ext cx="439665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 проходят процедуру аттестации:</a:t>
            </a:r>
          </a:p>
          <a:p>
            <a:pPr algn="ctr"/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через Платформу «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Ұстаз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-  </a:t>
            </a: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«педагог-модератор», «педагог-эксперт»;</a:t>
            </a:r>
          </a:p>
          <a:p>
            <a:pPr algn="ctr"/>
            <a:endParaRPr lang="ru-RU" sz="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 через ПЭП – педагоги остальных категорий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5384" y="163969"/>
            <a:ext cx="12192000" cy="43088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ИЗМЕНЕНИЯ В ПРИКАЗ №83 «ПРАВИЛА И УСЛОВИЯ АТТЕСТАЦИИ» </a:t>
            </a:r>
          </a:p>
        </p:txBody>
      </p:sp>
    </p:spTree>
    <p:extLst>
      <p:ext uri="{BB962C8B-B14F-4D97-AF65-F5344CB8AC3E}">
        <p14:creationId xmlns:p14="http://schemas.microsoft.com/office/powerpoint/2010/main" val="68055671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"/>
          <p:cNvSpPr/>
          <p:nvPr/>
        </p:nvSpPr>
        <p:spPr>
          <a:xfrm>
            <a:off x="8274008" y="798594"/>
            <a:ext cx="3673918" cy="2787084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19054" y="6465231"/>
            <a:ext cx="2743200" cy="365125"/>
          </a:xfrm>
        </p:spPr>
        <p:txBody>
          <a:bodyPr/>
          <a:lstStyle/>
          <a:p>
            <a:fld id="{3C37A03D-2B07-493C-91EA-3145C93517F4}" type="slidenum">
              <a:rPr lang="ru-RU" smtClean="0"/>
              <a:t>3</a:t>
            </a:fld>
            <a:endParaRPr lang="ru-RU" dirty="0"/>
          </a:p>
        </p:txBody>
      </p:sp>
      <p:sp>
        <p:nvSpPr>
          <p:cNvPr id="5" name="Rounded Rectangle 2"/>
          <p:cNvSpPr/>
          <p:nvPr/>
        </p:nvSpPr>
        <p:spPr>
          <a:xfrm rot="16200000">
            <a:off x="755067" y="327547"/>
            <a:ext cx="2835969" cy="3680291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0" name="Прямоугольник 9"/>
          <p:cNvSpPr/>
          <p:nvPr/>
        </p:nvSpPr>
        <p:spPr>
          <a:xfrm>
            <a:off x="660367" y="151038"/>
            <a:ext cx="111270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ЛЧЕВЫЕ ИЗМЕНЕНИЯ </a:t>
            </a:r>
            <a:r>
              <a:rPr lang="aa-ET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ПРИКАЗ №83 «ПРАВИЛА И УСЛОВИЯ АТТЕСТАЦИИ</a:t>
            </a:r>
            <a:r>
              <a:rPr lang="aa-ET" sz="2000" b="1" dirty="0">
                <a:solidFill>
                  <a:schemeClr val="bg1"/>
                </a:solidFill>
                <a:latin typeface="Calibri Light" panose="020F0302020204030204" pitchFamily="34" charset="0"/>
                <a:ea typeface="+mj-ea"/>
                <a:cs typeface="Calibri Light" panose="020F0302020204030204" pitchFamily="34" charset="0"/>
              </a:rPr>
              <a:t>» </a:t>
            </a:r>
            <a:endParaRPr lang="ru-RU" sz="2000" b="1" dirty="0">
              <a:solidFill>
                <a:schemeClr val="bg1"/>
              </a:solidFill>
              <a:latin typeface="Calibri Light" panose="020F0302020204030204" pitchFamily="34" charset="0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14" name="Rounded Rectangle 2"/>
          <p:cNvSpPr/>
          <p:nvPr/>
        </p:nvSpPr>
        <p:spPr>
          <a:xfrm rot="16200000">
            <a:off x="4987878" y="324528"/>
            <a:ext cx="2227097" cy="4051244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951247D0-8C96-4520-B03E-6993749BA120}"/>
              </a:ext>
            </a:extLst>
          </p:cNvPr>
          <p:cNvSpPr/>
          <p:nvPr/>
        </p:nvSpPr>
        <p:spPr>
          <a:xfrm>
            <a:off x="4013197" y="2033807"/>
            <a:ext cx="405300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истечении одного года </a:t>
            </a:r>
            <a:b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педагогу-стажеру» 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приказом первого руководителя присваивается категория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«педагог» без прохождения процедуры аттестации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2"/>
          <p:cNvSpPr/>
          <p:nvPr/>
        </p:nvSpPr>
        <p:spPr>
          <a:xfrm rot="16200000">
            <a:off x="7424270" y="2120423"/>
            <a:ext cx="3080261" cy="6195707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0562DF-64BA-4DEE-A171-92CECE9C72D5}"/>
              </a:ext>
            </a:extLst>
          </p:cNvPr>
          <p:cNvSpPr txBox="1"/>
          <p:nvPr/>
        </p:nvSpPr>
        <p:spPr>
          <a:xfrm>
            <a:off x="6039698" y="4295199"/>
            <a:ext cx="606752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назначении на должность руководителя/заместителя руководителя организации образования без прохождения процедуры аттестации присваивается категория «руководитель/ заместитель руководителя первой категории»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соответсвенно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педагогам, прошедшим обучение по программе отбора и подготовки лидеров изменений в образовании и вошедших в кадровый резерв;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переходящим в организацию образования из органов управления образованием, уполномоченного органа в области образования и имеющим стаж работы не менее 5 (пяти) лет на должностях государственной службы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049" y="832051"/>
            <a:ext cx="575771" cy="57577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9614" y="1371707"/>
            <a:ext cx="583553" cy="5835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0564" y="1354633"/>
            <a:ext cx="590745" cy="590745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2419" y="3769304"/>
            <a:ext cx="601441" cy="601441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80C3193-6ECE-4095-AE83-1EDB4905B834}"/>
              </a:ext>
            </a:extLst>
          </p:cNvPr>
          <p:cNvSpPr txBox="1"/>
          <p:nvPr/>
        </p:nvSpPr>
        <p:spPr>
          <a:xfrm>
            <a:off x="332905" y="1395309"/>
            <a:ext cx="369249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Присвоение категории «педагог-модератор» без прохождения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аттестации лицам, имеющим степень кандидата/доктора</a:t>
            </a:r>
            <a:r>
              <a:rPr lang="aa-ET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наук/доктора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PhD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перешедшим в организации образования из органа УО, уполномоченного органа в области образования, организации повышения квалификации, высшего и послевузовского образования</a:t>
            </a:r>
          </a:p>
        </p:txBody>
      </p:sp>
      <p:sp>
        <p:nvSpPr>
          <p:cNvPr id="24" name="Rounded Rectangle 2">
            <a:extLst>
              <a:ext uri="{FF2B5EF4-FFF2-40B4-BE49-F238E27FC236}">
                <a16:creationId xmlns:a16="http://schemas.microsoft.com/office/drawing/2014/main" id="{EB453A8A-DC3F-4557-BDF5-F78795EA6791}"/>
              </a:ext>
            </a:extLst>
          </p:cNvPr>
          <p:cNvSpPr/>
          <p:nvPr/>
        </p:nvSpPr>
        <p:spPr>
          <a:xfrm rot="16200000">
            <a:off x="1506129" y="2504924"/>
            <a:ext cx="3080261" cy="5426707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03AF028-3AD7-4BF5-AA28-7F612FEB5088}"/>
              </a:ext>
            </a:extLst>
          </p:cNvPr>
          <p:cNvSpPr/>
          <p:nvPr/>
        </p:nvSpPr>
        <p:spPr>
          <a:xfrm>
            <a:off x="526515" y="4454997"/>
            <a:ext cx="503948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 назначении педагога на должность руководителя, заместителя руководителя или наоборот квалификационная категория приравнивается: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«педагог-эксперт» - «руководитель/ заместитель руководителя третьей категории»;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«педагог-исследователь» - «руководитель/ заместитель руководителя второй категории»;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«педагог-мастер» - «руководитель/заместитель руководителя первой категории»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0BEF7AC0-B825-4857-9447-CDBCFEFBEC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706" y="3837013"/>
            <a:ext cx="576641" cy="576641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15384" y="163969"/>
            <a:ext cx="12192000" cy="43088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КЛЮЧЕВЫЕ ИЗМЕНЕНИЯ В ПРИКАЗ №83 «ПРАВИЛА И УСЛОВИЯ АТТЕСТАЦИИ» 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951247D0-8C96-4520-B03E-6993749BA120}"/>
              </a:ext>
            </a:extLst>
          </p:cNvPr>
          <p:cNvSpPr/>
          <p:nvPr/>
        </p:nvSpPr>
        <p:spPr>
          <a:xfrm>
            <a:off x="8286206" y="1905919"/>
            <a:ext cx="355707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аннулировании ОЗП и предоставления недостоверных данных в материалах (портфолио), предусматривается 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снижение квалификационной категории на один уровень, при повторном нарушении до категории «педагог»</a:t>
            </a:r>
          </a:p>
        </p:txBody>
      </p:sp>
    </p:spTree>
    <p:extLst>
      <p:ext uri="{BB962C8B-B14F-4D97-AF65-F5344CB8AC3E}">
        <p14:creationId xmlns:p14="http://schemas.microsoft.com/office/powerpoint/2010/main" val="233061500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ounded Rectangle 2"/>
          <p:cNvSpPr/>
          <p:nvPr/>
        </p:nvSpPr>
        <p:spPr>
          <a:xfrm rot="16200000">
            <a:off x="6100733" y="1626679"/>
            <a:ext cx="781396" cy="9592884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ounded Rectangle 2"/>
          <p:cNvSpPr/>
          <p:nvPr/>
        </p:nvSpPr>
        <p:spPr>
          <a:xfrm rot="16200000">
            <a:off x="2710364" y="-1667779"/>
            <a:ext cx="708864" cy="5292106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3190" y="37249"/>
            <a:ext cx="12018810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ПРОВЕДЕНИЕ АТТЕСТАЦИИ ПЕДАГОГОВ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764704" y="5982822"/>
            <a:ext cx="10656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Проведение </a:t>
            </a:r>
            <a:r>
              <a:rPr lang="aa-ET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ОЗП</a:t>
            </a:r>
            <a:r>
              <a:rPr lang="kk-KZ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kk-KZ" sz="1600" b="1" dirty="0">
                <a:solidFill>
                  <a:schemeClr val="accent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                        13-20 февраля </a:t>
            </a:r>
            <a:r>
              <a:rPr lang="aa-ET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– </a:t>
            </a:r>
            <a:r>
              <a:rPr lang="kk-KZ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«педагог-модератор», «педагог-эксперт» + остальные педагоги;</a:t>
            </a:r>
          </a:p>
          <a:p>
            <a:r>
              <a:rPr lang="kk-KZ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                        </a:t>
            </a:r>
            <a:r>
              <a:rPr lang="kk-KZ" sz="1600" b="1" dirty="0">
                <a:solidFill>
                  <a:schemeClr val="accent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11-24 апреля</a:t>
            </a:r>
            <a:r>
              <a:rPr lang="aa-ET" sz="16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– 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все категории</a:t>
            </a:r>
            <a:endParaRPr lang="aa-ET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9987" y="6203578"/>
            <a:ext cx="617673" cy="439083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365000" y="612694"/>
            <a:ext cx="534584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через Платформу «Ұстаз» - </a:t>
            </a:r>
          </a:p>
          <a:p>
            <a:pPr algn="ctr"/>
            <a:r>
              <a:rPr lang="kk-KZ" sz="1700" b="1" dirty="0">
                <a:solidFill>
                  <a:schemeClr val="accent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88,3 тыс</a:t>
            </a:r>
            <a:r>
              <a:rPr lang="kk-KZ" sz="1700" b="1" dirty="0">
                <a:solidFill>
                  <a:srgbClr val="FFC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педагогов</a:t>
            </a:r>
          </a:p>
        </p:txBody>
      </p:sp>
      <p:sp>
        <p:nvSpPr>
          <p:cNvPr id="24" name="Rounded Rectangle 2"/>
          <p:cNvSpPr/>
          <p:nvPr/>
        </p:nvSpPr>
        <p:spPr>
          <a:xfrm rot="16200000">
            <a:off x="8838616" y="-1617422"/>
            <a:ext cx="708863" cy="5191390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6726414" y="730319"/>
            <a:ext cx="497512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через Портал электронного правительства – </a:t>
            </a:r>
            <a:r>
              <a:rPr lang="kk-KZ" sz="1700" b="1" dirty="0">
                <a:solidFill>
                  <a:schemeClr val="accent4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43,3 тыс. </a:t>
            </a:r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педагогов  </a:t>
            </a: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7" y="713741"/>
            <a:ext cx="617673" cy="439083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2595" y="748057"/>
            <a:ext cx="617673" cy="439083"/>
          </a:xfrm>
          <a:prstGeom prst="rect">
            <a:avLst/>
          </a:prstGeom>
        </p:spPr>
      </p:pic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20134"/>
              </p:ext>
            </p:extLst>
          </p:nvPr>
        </p:nvGraphicFramePr>
        <p:xfrm>
          <a:off x="764704" y="1421537"/>
          <a:ext cx="4772025" cy="4592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3" imgW="4771884" imgH="4610036" progId="Excel.Sheet.12">
                  <p:embed/>
                </p:oleObj>
              </mc:Choice>
              <mc:Fallback>
                <p:oleObj name="Лист" r:id="rId3" imgW="4771884" imgH="4610036" progId="Excel.Sheet.12">
                  <p:embed/>
                  <p:pic>
                    <p:nvPicPr>
                      <p:cNvPr id="19" name="Объект 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4704" y="1421537"/>
                        <a:ext cx="4772025" cy="45923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969262"/>
              </p:ext>
            </p:extLst>
          </p:nvPr>
        </p:nvGraphicFramePr>
        <p:xfrm>
          <a:off x="6583363" y="1439290"/>
          <a:ext cx="5205380" cy="4574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5" imgW="5286516" imgH="4810215" progId="Excel.Sheet.12">
                  <p:embed/>
                </p:oleObj>
              </mc:Choice>
              <mc:Fallback>
                <p:oleObj name="Лист" r:id="rId5" imgW="5286516" imgH="4810215" progId="Excel.Sheet.12">
                  <p:embed/>
                  <p:pic>
                    <p:nvPicPr>
                      <p:cNvPr id="20" name="Объект 1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583363" y="1439290"/>
                        <a:ext cx="5205380" cy="45745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407091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le 2"/>
          <p:cNvSpPr/>
          <p:nvPr/>
        </p:nvSpPr>
        <p:spPr>
          <a:xfrm rot="16200000">
            <a:off x="8781059" y="-1568395"/>
            <a:ext cx="611417" cy="5292999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3190" y="126599"/>
            <a:ext cx="12018810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ПРОВЕДЕНИЕ АТТЕСТАЦИИ ПЕДАГОГОВ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6440268" y="2666561"/>
            <a:ext cx="534847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365125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7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"/>
          <p:cNvSpPr/>
          <p:nvPr/>
        </p:nvSpPr>
        <p:spPr>
          <a:xfrm rot="16200000">
            <a:off x="2917244" y="-1568395"/>
            <a:ext cx="611417" cy="5292999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2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686924" y="876145"/>
            <a:ext cx="467614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a-ET" sz="17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Статистика за 2024 год</a:t>
            </a:r>
            <a:endParaRPr lang="kk-KZ" sz="1700" b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000" i="1" noProof="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(по всем уровням)</a:t>
            </a:r>
            <a:endParaRPr kumimoji="0" lang="kk-KZ" sz="1000" i="1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13225"/>
              </p:ext>
            </p:extLst>
          </p:nvPr>
        </p:nvGraphicFramePr>
        <p:xfrm>
          <a:off x="1076588" y="1495830"/>
          <a:ext cx="4401265" cy="5050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2" imgW="3924459" imgH="4810215" progId="Excel.Sheet.12">
                  <p:embed/>
                </p:oleObj>
              </mc:Choice>
              <mc:Fallback>
                <p:oleObj name="Лист" r:id="rId2" imgW="3924459" imgH="4810215" progId="Excel.Sheet.12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6588" y="1495830"/>
                        <a:ext cx="4401265" cy="50502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626" y="1255075"/>
            <a:ext cx="5828281" cy="558225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6753926" y="901132"/>
            <a:ext cx="46761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a-ET" sz="17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Управлениям образования</a:t>
            </a:r>
            <a:r>
              <a:rPr lang="kk-KZ" sz="17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</a:t>
            </a:r>
            <a:endParaRPr kumimoji="0" lang="kk-KZ" sz="17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79" y="795510"/>
            <a:ext cx="581300" cy="515214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6440267" y="1866492"/>
            <a:ext cx="529299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Tx/>
              <a:buAutoNum type="arabicParenR"/>
            </a:pP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Предоставить список педагогов</a:t>
            </a:r>
            <a:r>
              <a:rPr lang="aa-ET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с ИИН, подлежащих аттестации </a:t>
            </a:r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 23 января </a:t>
            </a:r>
            <a:r>
              <a:rPr lang="ru-RU" sz="1400" b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т.г</a:t>
            </a:r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marL="342900" lvl="0" indent="-342900" algn="just">
              <a:buFontTx/>
              <a:buAutoNum type="arabicParenR"/>
            </a:pPr>
            <a:endParaRPr lang="ru-RU" sz="10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Tx/>
              <a:buAutoNum type="arabicParenR"/>
            </a:pP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Обеспечить:</a:t>
            </a:r>
          </a:p>
          <a:p>
            <a:pPr marL="342900" lvl="0" indent="-342900" algn="just">
              <a:buFontTx/>
              <a:buAutoNum type="arabicParenR"/>
            </a:pPr>
            <a:endParaRPr lang="ru-RU" sz="5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Прохождение ОЗП педагогам, только </a:t>
            </a:r>
            <a:r>
              <a:rPr lang="ru-RU" sz="1400" b="1" u="sng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подлежащим очередной аттестации</a:t>
            </a:r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</a:t>
            </a: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а также при соответствии установленным требованиям желающим пройти досрочную аттестацию;</a:t>
            </a:r>
          </a:p>
          <a:p>
            <a:pPr marL="342900" lvl="0" indent="-342900" algn="just">
              <a:buFontTx/>
              <a:buAutoNum type="arabicParenR"/>
            </a:pPr>
            <a:endParaRPr lang="ru-RU" sz="5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Предоставление документов (портфолио) через: </a:t>
            </a:r>
          </a:p>
          <a:p>
            <a:pPr lvl="0" algn="just"/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  - 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платформу «</a:t>
            </a:r>
            <a:r>
              <a:rPr lang="ru-RU" sz="1400" i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Ұстаз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» </a:t>
            </a:r>
            <a:r>
              <a:rPr lang="ru-RU" sz="1400" b="1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 1 марта </a:t>
            </a:r>
            <a:r>
              <a:rPr lang="ru-RU" sz="1400" b="1" i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т.г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  - ПЭП </a:t>
            </a:r>
            <a:r>
              <a:rPr lang="ru-RU" sz="1400" b="1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1400" b="1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31 мая </a:t>
            </a:r>
            <a:r>
              <a:rPr lang="ru-RU" sz="1400" b="1" i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т.г</a:t>
            </a:r>
            <a:r>
              <a:rPr lang="ru-RU" sz="1400" b="1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;</a:t>
            </a:r>
          </a:p>
          <a:p>
            <a:pPr lvl="0" algn="just"/>
            <a:endParaRPr lang="ru-RU" sz="500" i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58775" lvl="0" indent="-358775" algn="just"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Принятие итоговых решений Комиссий по результатам аттестации педагогов </a:t>
            </a:r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до 1 августа </a:t>
            </a:r>
            <a:r>
              <a:rPr lang="ru-RU" sz="1400" b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т.г</a:t>
            </a:r>
            <a:r>
              <a:rPr lang="ru-RU" sz="1400" b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 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(детские сады, школы, колледжи, специальные организации, дополнительные организации </a:t>
            </a:r>
            <a:r>
              <a:rPr lang="ru-RU" sz="1400" i="1" dirty="0" err="1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и.т.д</a:t>
            </a:r>
            <a:r>
              <a:rPr lang="ru-RU" sz="1400" i="1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.);</a:t>
            </a:r>
          </a:p>
          <a:p>
            <a:pPr marL="358775" lvl="0" indent="-358775" algn="just"/>
            <a:endParaRPr lang="ru-RU" sz="1400" i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58775" indent="-358775" algn="just"/>
            <a:r>
              <a:rPr lang="ru-RU" sz="1400" dirty="0">
                <a:solidFill>
                  <a:srgbClr val="4472C4">
                    <a:lumMod val="50000"/>
                  </a:srgb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5)	Провести разъяснительную работу с педагогами по механизму проведения аттестации в 2025 году.</a:t>
            </a:r>
          </a:p>
          <a:p>
            <a:pPr marL="358775" indent="-358775" algn="just"/>
            <a:endParaRPr lang="ru-RU" sz="1700" i="1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358775" lvl="0" indent="-358775" algn="just"/>
            <a:endParaRPr lang="ru-RU" sz="1700" dirty="0">
              <a:solidFill>
                <a:srgbClr val="4472C4">
                  <a:lumMod val="50000"/>
                </a:srgbClr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618" y="820496"/>
            <a:ext cx="581300" cy="51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39789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A19120E-2E2D-965D-8964-0CF7D8221A5A}"/>
              </a:ext>
            </a:extLst>
          </p:cNvPr>
          <p:cNvSpPr txBox="1">
            <a:spLocks/>
          </p:cNvSpPr>
          <p:nvPr/>
        </p:nvSpPr>
        <p:spPr>
          <a:xfrm>
            <a:off x="710585" y="243932"/>
            <a:ext cx="10982739" cy="8103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70CE"/>
              </a:buClr>
              <a:buSzPct val="100000"/>
              <a:defRPr/>
            </a:pPr>
            <a:r>
              <a:rPr lang="kk-KZ" altLang="ru-RU" sz="1800" b="1" kern="0" cap="all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      Пошаговый АЛГОРИТМ ПРОВЕДЕНИЯ АТТЕСТАЦИИ </a:t>
            </a:r>
            <a:r>
              <a:rPr lang="aa-ET" sz="1800" b="1" kern="0" cap="all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ПЕДАГОГОВ</a:t>
            </a:r>
            <a:endParaRPr lang="ru-RU" sz="1800" b="1" kern="0" cap="all" dirty="0">
              <a:solidFill>
                <a:srgbClr val="00206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62FEAB-CE77-4421-A30D-6EECEB1D8398}"/>
              </a:ext>
            </a:extLst>
          </p:cNvPr>
          <p:cNvSpPr txBox="1"/>
          <p:nvPr/>
        </p:nvSpPr>
        <p:spPr>
          <a:xfrm>
            <a:off x="174560" y="2002892"/>
            <a:ext cx="2540998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Принятие приказа </a:t>
            </a:r>
          </a:p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№83 от 27.01.2016</a:t>
            </a:r>
            <a:endParaRPr lang="en-US" sz="1400" b="1" kern="0" cap="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kk-KZ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гос.регистрация Правил</a:t>
            </a:r>
          </a:p>
          <a:p>
            <a:pPr lvl="0"/>
            <a:r>
              <a:rPr lang="kk-KZ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МЮ РК </a:t>
            </a:r>
          </a:p>
          <a:p>
            <a:pPr lvl="0"/>
            <a:r>
              <a:rPr lang="kk-KZ" sz="1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(январь 2025 </a:t>
            </a:r>
            <a:r>
              <a:rPr lang="kk-KZ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г.)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kumimoji="0" lang="ru-RU" sz="1400" b="1" i="0" u="none" strike="noStrike" kern="0" cap="all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A7BA60-53E8-492F-9217-7E6A9F530D9B}"/>
              </a:ext>
            </a:extLst>
          </p:cNvPr>
          <p:cNvSpPr txBox="1"/>
          <p:nvPr/>
        </p:nvSpPr>
        <p:spPr>
          <a:xfrm>
            <a:off x="5479006" y="2002892"/>
            <a:ext cx="1906251" cy="20313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документов на остальные категории через веб-портал Электронного правительства </a:t>
            </a:r>
          </a:p>
          <a:p>
            <a:pPr algn="just"/>
            <a:r>
              <a:rPr lang="ru-RU" sz="1400" b="1" kern="0" cap="all" dirty="0">
                <a:solidFill>
                  <a:srgbClr val="FF0000"/>
                </a:solidFill>
              </a:rPr>
              <a:t>43.3 тыс. педагогов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 31 мая 2025 г.) </a:t>
            </a:r>
            <a:r>
              <a:rPr lang="ru-RU" sz="1400" b="1" dirty="0">
                <a:solidFill>
                  <a:srgbClr val="016A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16A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93687F-A934-4682-9800-06CD8D55869E}"/>
              </a:ext>
            </a:extLst>
          </p:cNvPr>
          <p:cNvSpPr txBox="1"/>
          <p:nvPr/>
        </p:nvSpPr>
        <p:spPr>
          <a:xfrm>
            <a:off x="2937483" y="2034292"/>
            <a:ext cx="2191017" cy="203132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Подача документов на «педагог-модератор», «педагог-эксперт» через платформу «</a:t>
            </a:r>
            <a:r>
              <a:rPr lang="ru-RU" sz="1400" b="1" kern="0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Ұстаз</a:t>
            </a:r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just"/>
            <a:r>
              <a:rPr lang="ru-RU" sz="1400" b="1" kern="0" cap="all" dirty="0">
                <a:solidFill>
                  <a:srgbClr val="FF0000"/>
                </a:solidFill>
              </a:rPr>
              <a:t>88.3 </a:t>
            </a:r>
            <a:r>
              <a:rPr lang="ru-RU" sz="1400" b="1" kern="0" cap="all" dirty="0" err="1">
                <a:solidFill>
                  <a:srgbClr val="FF0000"/>
                </a:solidFill>
              </a:rPr>
              <a:t>тыс</a:t>
            </a:r>
            <a:r>
              <a:rPr lang="ru-RU" sz="1400" b="1" kern="0" cap="all" dirty="0">
                <a:solidFill>
                  <a:srgbClr val="FF0000"/>
                </a:solidFill>
              </a:rPr>
              <a:t> педагогов</a:t>
            </a:r>
            <a:endParaRPr lang="ru-RU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(до 1 марта 2025 г.) </a:t>
            </a:r>
            <a:r>
              <a:rPr lang="ru-RU" sz="1400" b="1" dirty="0">
                <a:solidFill>
                  <a:srgbClr val="016AF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1400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D7F291A-83CD-49BE-9EC0-99D337CAA82D}"/>
              </a:ext>
            </a:extLst>
          </p:cNvPr>
          <p:cNvSpPr txBox="1"/>
          <p:nvPr/>
        </p:nvSpPr>
        <p:spPr>
          <a:xfrm>
            <a:off x="7735763" y="1939010"/>
            <a:ext cx="1846192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Сдача </a:t>
            </a:r>
            <a:r>
              <a:rPr lang="ru-RU" sz="1400" b="1" kern="0" cap="all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озп</a:t>
            </a:r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согласно графика</a:t>
            </a:r>
          </a:p>
          <a:p>
            <a:r>
              <a:rPr lang="ru-RU" sz="1400" kern="0" cap="all" dirty="0">
                <a:solidFill>
                  <a:srgbClr val="FF0000"/>
                </a:solidFill>
              </a:rPr>
              <a:t>120 тыс. педагогов </a:t>
            </a:r>
            <a:r>
              <a:rPr lang="ru-RU" sz="1400" b="1" kern="0" dirty="0">
                <a:solidFill>
                  <a:srgbClr val="FF0000"/>
                </a:solidFill>
              </a:rPr>
              <a:t>(февраль, апрель 2025)</a:t>
            </a:r>
            <a:endParaRPr lang="ru-RU" sz="1400" kern="0" dirty="0">
              <a:solidFill>
                <a:srgbClr val="FF0000"/>
              </a:solidFill>
            </a:endParaRPr>
          </a:p>
        </p:txBody>
      </p:sp>
      <p:sp>
        <p:nvSpPr>
          <p:cNvPr id="23" name="Равнобедренный треугольник 22"/>
          <p:cNvSpPr/>
          <p:nvPr/>
        </p:nvSpPr>
        <p:spPr>
          <a:xfrm rot="5400000">
            <a:off x="2758709" y="2143208"/>
            <a:ext cx="241160" cy="18068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Равнобедренный треугольник 23"/>
          <p:cNvSpPr/>
          <p:nvPr/>
        </p:nvSpPr>
        <p:spPr>
          <a:xfrm rot="5400000">
            <a:off x="5283203" y="2149831"/>
            <a:ext cx="241160" cy="18068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Равнобедренный треугольник 24"/>
          <p:cNvSpPr/>
          <p:nvPr/>
        </p:nvSpPr>
        <p:spPr>
          <a:xfrm rot="5400000">
            <a:off x="7431759" y="2082558"/>
            <a:ext cx="241160" cy="18068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74269" y="127347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284621" y="1281892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3103754" y="1281892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043511" y="1263523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5683382" y="12549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5622582" y="1249764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7935311" y="1273476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7893969" y="1249764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0" y="869120"/>
            <a:ext cx="12192000" cy="0"/>
          </a:xfrm>
          <a:prstGeom prst="line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Рисунок 5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59" y="1383128"/>
            <a:ext cx="331828" cy="331828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3634" y="1388928"/>
            <a:ext cx="361820" cy="361820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955" y="1322691"/>
            <a:ext cx="371953" cy="371953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3837" y="1339208"/>
            <a:ext cx="381904" cy="381904"/>
          </a:xfrm>
          <a:prstGeom prst="rect">
            <a:avLst/>
          </a:prstGeom>
        </p:spPr>
      </p:pic>
      <p:sp>
        <p:nvSpPr>
          <p:cNvPr id="49" name="Равнобедренный треугольник 48"/>
          <p:cNvSpPr/>
          <p:nvPr/>
        </p:nvSpPr>
        <p:spPr>
          <a:xfrm rot="5400000">
            <a:off x="9656371" y="2171767"/>
            <a:ext cx="241160" cy="18068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TextBox 63"/>
          <p:cNvSpPr txBox="1"/>
          <p:nvPr/>
        </p:nvSpPr>
        <p:spPr>
          <a:xfrm>
            <a:off x="10297535" y="125492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10256193" y="1231212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D7F291A-83CD-49BE-9EC0-99D337CAA82D}"/>
              </a:ext>
            </a:extLst>
          </p:cNvPr>
          <p:cNvSpPr txBox="1"/>
          <p:nvPr/>
        </p:nvSpPr>
        <p:spPr>
          <a:xfrm>
            <a:off x="10020772" y="1941028"/>
            <a:ext cx="1989717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ru-RU" sz="14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 аттестационных комиссий</a:t>
            </a:r>
          </a:p>
          <a:p>
            <a:r>
              <a:rPr lang="ru-RU" sz="1400" b="1" kern="0" dirty="0">
                <a:solidFill>
                  <a:srgbClr val="FF0000"/>
                </a:solidFill>
              </a:rPr>
              <a:t>(до 1 августа 2024)</a:t>
            </a:r>
          </a:p>
        </p:txBody>
      </p:sp>
      <p:sp>
        <p:nvSpPr>
          <p:cNvPr id="76" name="TextBox 1">
            <a:extLst>
              <a:ext uri="{FF2B5EF4-FFF2-40B4-BE49-F238E27FC236}">
                <a16:creationId xmlns:a16="http://schemas.microsoft.com/office/drawing/2014/main" id="{08033D91-DEC4-83D4-6C50-3B9BAE9726DD}"/>
              </a:ext>
            </a:extLst>
          </p:cNvPr>
          <p:cNvSpPr txBox="1"/>
          <p:nvPr/>
        </p:nvSpPr>
        <p:spPr>
          <a:xfrm>
            <a:off x="3921233" y="4501243"/>
            <a:ext cx="6928047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0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Завершение периода аттестации и присвоение квалификационных категорий</a:t>
            </a:r>
          </a:p>
          <a:p>
            <a:pPr algn="just"/>
            <a:r>
              <a:rPr lang="ru-RU" sz="20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              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01.08.2025   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2506089" y="458622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ru-RU" sz="2800" b="1" kern="0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2421451" y="4565093"/>
            <a:ext cx="1032064" cy="5654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Равнобедренный треугольник 81"/>
          <p:cNvSpPr/>
          <p:nvPr/>
        </p:nvSpPr>
        <p:spPr>
          <a:xfrm rot="5400000">
            <a:off x="3618604" y="4764263"/>
            <a:ext cx="241160" cy="180682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3" name="Рисунок 8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605" y="4684220"/>
            <a:ext cx="327231" cy="336709"/>
          </a:xfrm>
          <a:prstGeom prst="rect">
            <a:avLst/>
          </a:prstGeom>
        </p:spPr>
      </p:pic>
      <p:pic>
        <p:nvPicPr>
          <p:cNvPr id="75" name="Рисунок 7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3919" y="1331288"/>
            <a:ext cx="421990" cy="421990"/>
          </a:xfrm>
          <a:prstGeom prst="rect">
            <a:avLst/>
          </a:prstGeom>
        </p:spPr>
      </p:pic>
      <p:sp>
        <p:nvSpPr>
          <p:cNvPr id="66" name="Номер слайда 3"/>
          <p:cNvSpPr txBox="1">
            <a:spLocks/>
          </p:cNvSpPr>
          <p:nvPr/>
        </p:nvSpPr>
        <p:spPr>
          <a:xfrm>
            <a:off x="9401120" y="64928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41984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19647</TotalTime>
  <Words>659</Words>
  <Application>Microsoft Office PowerPoint</Application>
  <PresentationFormat>Широкоэкранный</PresentationFormat>
  <Paragraphs>86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Аскарбек Ертаев</dc:creator>
  <cp:lastModifiedBy>kairat.ker74@gmail.com</cp:lastModifiedBy>
  <cp:revision>2902</cp:revision>
  <cp:lastPrinted>2025-01-21T13:10:29Z</cp:lastPrinted>
  <dcterms:created xsi:type="dcterms:W3CDTF">2019-11-26T13:56:18Z</dcterms:created>
  <dcterms:modified xsi:type="dcterms:W3CDTF">2025-01-22T17:06:11Z</dcterms:modified>
</cp:coreProperties>
</file>